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  <p:sldMasterId id="2147483756" r:id="rId2"/>
    <p:sldMasterId id="2147483896" r:id="rId3"/>
    <p:sldMasterId id="2147483908" r:id="rId4"/>
    <p:sldMasterId id="2147483920" r:id="rId5"/>
    <p:sldMasterId id="2147483932" r:id="rId6"/>
  </p:sldMasterIdLst>
  <p:notesMasterIdLst>
    <p:notesMasterId r:id="rId10"/>
  </p:notesMasterIdLst>
  <p:sldIdLst>
    <p:sldId id="326" r:id="rId7"/>
    <p:sldId id="310" r:id="rId8"/>
    <p:sldId id="31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lien BRT" id="{BDDD4095-3FCE-49E5-94FA-01385E4D46CF}">
          <p14:sldIdLst>
            <p14:sldId id="326"/>
            <p14:sldId id="310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13C"/>
    <a:srgbClr val="E95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3" autoAdjust="0"/>
    <p:restoredTop sz="91202" autoAdjust="0"/>
  </p:normalViewPr>
  <p:slideViewPr>
    <p:cSldViewPr snapToGrid="0">
      <p:cViewPr varScale="1">
        <p:scale>
          <a:sx n="110" d="100"/>
          <a:sy n="110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7530D-B23D-4806-BE1C-C2C76EE5DBA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</dgm:pt>
    <dgm:pt modelId="{8E33AA55-9132-4727-BADA-4047CD104F33}">
      <dgm:prSet phldrT="[Text]"/>
      <dgm:spPr>
        <a:solidFill>
          <a:srgbClr val="F6813C"/>
        </a:solidFill>
        <a:ln>
          <a:solidFill>
            <a:srgbClr val="F6813C"/>
          </a:solidFill>
        </a:ln>
      </dgm:spPr>
      <dgm:t>
        <a:bodyPr/>
        <a:lstStyle/>
        <a:p>
          <a:r>
            <a:rPr lang="de-DE" b="1" dirty="0">
              <a:solidFill>
                <a:schemeClr val="bg1"/>
              </a:solidFill>
              <a:latin typeface="Titillium Web" panose="00000500000000000000" pitchFamily="2" charset="0"/>
            </a:rPr>
            <a:t>Selbst Konstruierter und gebauter Formelrennwagen</a:t>
          </a:r>
          <a:endParaRPr lang="de-DE" dirty="0"/>
        </a:p>
      </dgm:t>
    </dgm:pt>
    <dgm:pt modelId="{2283B108-4779-4346-8762-EDA9A2BB2AFB}" type="parTrans" cxnId="{2CDAD29C-DBBF-492A-BFCF-E98E96609BE5}">
      <dgm:prSet/>
      <dgm:spPr/>
      <dgm:t>
        <a:bodyPr/>
        <a:lstStyle/>
        <a:p>
          <a:endParaRPr lang="de-DE"/>
        </a:p>
      </dgm:t>
    </dgm:pt>
    <dgm:pt modelId="{6A3385CD-20CB-4D70-8D6F-A796DEA76451}" type="sibTrans" cxnId="{2CDAD29C-DBBF-492A-BFCF-E98E96609BE5}">
      <dgm:prSet/>
      <dgm:spPr>
        <a:solidFill>
          <a:srgbClr val="F6813C"/>
        </a:solidFill>
        <a:ln>
          <a:solidFill>
            <a:srgbClr val="F6813C"/>
          </a:solidFill>
        </a:ln>
      </dgm:spPr>
      <dgm:t>
        <a:bodyPr/>
        <a:lstStyle/>
        <a:p>
          <a:endParaRPr lang="de-DE"/>
        </a:p>
      </dgm:t>
    </dgm:pt>
    <dgm:pt modelId="{33B4CA9D-2B53-43E6-A292-F9566AFA924F}">
      <dgm:prSet phldrT="[Text]"/>
      <dgm:spPr>
        <a:solidFill>
          <a:srgbClr val="F6813C"/>
        </a:solidFill>
        <a:ln>
          <a:solidFill>
            <a:srgbClr val="F6813C"/>
          </a:solidFill>
        </a:ln>
      </dgm:spPr>
      <dgm:t>
        <a:bodyPr/>
        <a:lstStyle/>
        <a:p>
          <a:r>
            <a:rPr lang="de-DE" b="1" dirty="0">
              <a:solidFill>
                <a:schemeClr val="bg1"/>
              </a:solidFill>
              <a:latin typeface="Titillium Web" panose="00000500000000000000" pitchFamily="2" charset="0"/>
            </a:rPr>
            <a:t>80 Studierende von HTWG und Universität</a:t>
          </a:r>
          <a:endParaRPr lang="de-DE" dirty="0"/>
        </a:p>
      </dgm:t>
    </dgm:pt>
    <dgm:pt modelId="{EE68F1C3-B24D-469F-A800-19FD101279DE}" type="parTrans" cxnId="{4D3EC74D-2FC6-4AA1-9664-CB0FF70A730E}">
      <dgm:prSet/>
      <dgm:spPr/>
      <dgm:t>
        <a:bodyPr/>
        <a:lstStyle/>
        <a:p>
          <a:endParaRPr lang="de-DE"/>
        </a:p>
      </dgm:t>
    </dgm:pt>
    <dgm:pt modelId="{EA7B9602-58CD-4E9A-9408-0273EB00B4F5}" type="sibTrans" cxnId="{4D3EC74D-2FC6-4AA1-9664-CB0FF70A730E}">
      <dgm:prSet/>
      <dgm:spPr/>
      <dgm:t>
        <a:bodyPr/>
        <a:lstStyle/>
        <a:p>
          <a:endParaRPr lang="de-DE"/>
        </a:p>
      </dgm:t>
    </dgm:pt>
    <dgm:pt modelId="{9C79B1F7-F801-4EEB-823B-EC455569D2F1}">
      <dgm:prSet phldrT="[Text]"/>
      <dgm:spPr>
        <a:solidFill>
          <a:srgbClr val="F6813C"/>
        </a:solidFill>
        <a:ln>
          <a:solidFill>
            <a:srgbClr val="F6813C"/>
          </a:solidFill>
        </a:ln>
      </dgm:spPr>
      <dgm:t>
        <a:bodyPr/>
        <a:lstStyle/>
        <a:p>
          <a:r>
            <a:rPr lang="de-DE" b="1" dirty="0">
              <a:solidFill>
                <a:schemeClr val="bg1"/>
              </a:solidFill>
              <a:latin typeface="Titillium Web" panose="00000500000000000000" pitchFamily="2" charset="0"/>
            </a:rPr>
            <a:t>Anwendung von Lehrinhalt in einem interdisziplinären Projekt</a:t>
          </a:r>
        </a:p>
      </dgm:t>
    </dgm:pt>
    <dgm:pt modelId="{BF5E349A-986F-4EDE-AEA7-EE4175D543EE}" type="parTrans" cxnId="{AD25BBAE-A8A0-44F3-84CF-5B9D2E557A1A}">
      <dgm:prSet/>
      <dgm:spPr/>
      <dgm:t>
        <a:bodyPr/>
        <a:lstStyle/>
        <a:p>
          <a:endParaRPr lang="de-DE"/>
        </a:p>
      </dgm:t>
    </dgm:pt>
    <dgm:pt modelId="{7DEE9D59-95DE-4B56-B884-DD9314D648B0}" type="sibTrans" cxnId="{AD25BBAE-A8A0-44F3-84CF-5B9D2E557A1A}">
      <dgm:prSet/>
      <dgm:spPr/>
      <dgm:t>
        <a:bodyPr/>
        <a:lstStyle/>
        <a:p>
          <a:endParaRPr lang="de-DE"/>
        </a:p>
      </dgm:t>
    </dgm:pt>
    <dgm:pt modelId="{786557CD-E2D5-4104-A84E-BBC093515332}">
      <dgm:prSet phldrT="[Text]"/>
      <dgm:spPr>
        <a:solidFill>
          <a:srgbClr val="F6813C"/>
        </a:solidFill>
        <a:ln>
          <a:solidFill>
            <a:srgbClr val="F6813C"/>
          </a:solidFill>
        </a:ln>
      </dgm:spPr>
      <dgm:t>
        <a:bodyPr/>
        <a:lstStyle/>
        <a:p>
          <a:r>
            <a:rPr lang="de-DE" b="1" dirty="0">
              <a:solidFill>
                <a:schemeClr val="bg1"/>
              </a:solidFill>
              <a:latin typeface="Titillium Web" panose="00000500000000000000" pitchFamily="2" charset="0"/>
            </a:rPr>
            <a:t> Enge Zusammenarbeit mit Industriepartnern</a:t>
          </a:r>
        </a:p>
      </dgm:t>
    </dgm:pt>
    <dgm:pt modelId="{711CD66E-B8D0-405C-AC06-45CBAB48F323}" type="parTrans" cxnId="{D077660C-005D-4447-8855-A2B90DEC420A}">
      <dgm:prSet/>
      <dgm:spPr/>
      <dgm:t>
        <a:bodyPr/>
        <a:lstStyle/>
        <a:p>
          <a:endParaRPr lang="de-DE"/>
        </a:p>
      </dgm:t>
    </dgm:pt>
    <dgm:pt modelId="{08E17045-5EB5-4B6D-A593-AF5F0C63360D}" type="sibTrans" cxnId="{D077660C-005D-4447-8855-A2B90DEC420A}">
      <dgm:prSet/>
      <dgm:spPr/>
      <dgm:t>
        <a:bodyPr/>
        <a:lstStyle/>
        <a:p>
          <a:endParaRPr lang="de-DE"/>
        </a:p>
      </dgm:t>
    </dgm:pt>
    <dgm:pt modelId="{581C3A74-8C74-4E4C-BD3F-0277B28132A8}" type="pres">
      <dgm:prSet presAssocID="{3FA7530D-B23D-4806-BE1C-C2C76EE5DBA6}" presName="Name0" presStyleCnt="0">
        <dgm:presLayoutVars>
          <dgm:chMax val="7"/>
          <dgm:chPref val="7"/>
          <dgm:dir/>
        </dgm:presLayoutVars>
      </dgm:prSet>
      <dgm:spPr/>
    </dgm:pt>
    <dgm:pt modelId="{D36C9A1A-8659-4052-98D4-9F689FFB37DB}" type="pres">
      <dgm:prSet presAssocID="{3FA7530D-B23D-4806-BE1C-C2C76EE5DBA6}" presName="Name1" presStyleCnt="0"/>
      <dgm:spPr/>
    </dgm:pt>
    <dgm:pt modelId="{29A67E40-8392-4F9F-A0C1-D8B1DD182DBF}" type="pres">
      <dgm:prSet presAssocID="{3FA7530D-B23D-4806-BE1C-C2C76EE5DBA6}" presName="cycle" presStyleCnt="0"/>
      <dgm:spPr/>
    </dgm:pt>
    <dgm:pt modelId="{73B99B9C-CE12-490B-AF17-84ED897C980A}" type="pres">
      <dgm:prSet presAssocID="{3FA7530D-B23D-4806-BE1C-C2C76EE5DBA6}" presName="srcNode" presStyleLbl="node1" presStyleIdx="0" presStyleCnt="4"/>
      <dgm:spPr/>
    </dgm:pt>
    <dgm:pt modelId="{878726EF-C995-4948-BE64-C69FD3AED768}" type="pres">
      <dgm:prSet presAssocID="{3FA7530D-B23D-4806-BE1C-C2C76EE5DBA6}" presName="conn" presStyleLbl="parChTrans1D2" presStyleIdx="0" presStyleCnt="1"/>
      <dgm:spPr/>
    </dgm:pt>
    <dgm:pt modelId="{683B6762-834C-4967-A067-CDCFBD3C1D63}" type="pres">
      <dgm:prSet presAssocID="{3FA7530D-B23D-4806-BE1C-C2C76EE5DBA6}" presName="extraNode" presStyleLbl="node1" presStyleIdx="0" presStyleCnt="4"/>
      <dgm:spPr/>
    </dgm:pt>
    <dgm:pt modelId="{D6A72AB2-8DCA-47BC-82D4-A727C0B4ED83}" type="pres">
      <dgm:prSet presAssocID="{3FA7530D-B23D-4806-BE1C-C2C76EE5DBA6}" presName="dstNode" presStyleLbl="node1" presStyleIdx="0" presStyleCnt="4"/>
      <dgm:spPr/>
    </dgm:pt>
    <dgm:pt modelId="{EE2142B9-85BB-45F8-8930-873AD962782D}" type="pres">
      <dgm:prSet presAssocID="{8E33AA55-9132-4727-BADA-4047CD104F33}" presName="text_1" presStyleLbl="node1" presStyleIdx="0" presStyleCnt="4">
        <dgm:presLayoutVars>
          <dgm:bulletEnabled val="1"/>
        </dgm:presLayoutVars>
      </dgm:prSet>
      <dgm:spPr/>
    </dgm:pt>
    <dgm:pt modelId="{D4EAE825-732F-430A-8FCE-9627310C5423}" type="pres">
      <dgm:prSet presAssocID="{8E33AA55-9132-4727-BADA-4047CD104F33}" presName="accent_1" presStyleCnt="0"/>
      <dgm:spPr/>
    </dgm:pt>
    <dgm:pt modelId="{884ACACB-EA9F-466B-8CA7-4E80DD419AED}" type="pres">
      <dgm:prSet presAssocID="{8E33AA55-9132-4727-BADA-4047CD104F33}" presName="accentRepeatNode" presStyleLbl="solidFgAcc1" presStyleIdx="0" presStyleCnt="4"/>
      <dgm:spPr>
        <a:solidFill>
          <a:schemeClr val="accent2">
            <a:lumMod val="40000"/>
            <a:lumOff val="60000"/>
          </a:schemeClr>
        </a:solidFill>
        <a:ln>
          <a:solidFill>
            <a:srgbClr val="F6813C"/>
          </a:solidFill>
        </a:ln>
      </dgm:spPr>
    </dgm:pt>
    <dgm:pt modelId="{46AAEF25-537C-4272-808F-D0DC1EB14057}" type="pres">
      <dgm:prSet presAssocID="{33B4CA9D-2B53-43E6-A292-F9566AFA924F}" presName="text_2" presStyleLbl="node1" presStyleIdx="1" presStyleCnt="4">
        <dgm:presLayoutVars>
          <dgm:bulletEnabled val="1"/>
        </dgm:presLayoutVars>
      </dgm:prSet>
      <dgm:spPr/>
    </dgm:pt>
    <dgm:pt modelId="{5638AC04-5942-4124-BEC5-A8CECC3F3D58}" type="pres">
      <dgm:prSet presAssocID="{33B4CA9D-2B53-43E6-A292-F9566AFA924F}" presName="accent_2" presStyleCnt="0"/>
      <dgm:spPr/>
    </dgm:pt>
    <dgm:pt modelId="{50F2282C-6637-4487-8260-59A333C860A7}" type="pres">
      <dgm:prSet presAssocID="{33B4CA9D-2B53-43E6-A292-F9566AFA924F}" presName="accentRepeatNode" presStyleLbl="solidFgAcc1" presStyleIdx="1" presStyleCnt="4"/>
      <dgm:spPr>
        <a:solidFill>
          <a:schemeClr val="accent2">
            <a:lumMod val="40000"/>
            <a:lumOff val="60000"/>
          </a:schemeClr>
        </a:solidFill>
        <a:ln>
          <a:solidFill>
            <a:srgbClr val="F6813C"/>
          </a:solidFill>
        </a:ln>
      </dgm:spPr>
    </dgm:pt>
    <dgm:pt modelId="{53135A3D-2DA3-48DD-8AC0-4EE626103B66}" type="pres">
      <dgm:prSet presAssocID="{9C79B1F7-F801-4EEB-823B-EC455569D2F1}" presName="text_3" presStyleLbl="node1" presStyleIdx="2" presStyleCnt="4">
        <dgm:presLayoutVars>
          <dgm:bulletEnabled val="1"/>
        </dgm:presLayoutVars>
      </dgm:prSet>
      <dgm:spPr/>
    </dgm:pt>
    <dgm:pt modelId="{8364719D-2265-4236-A153-DC59DB1E4D1B}" type="pres">
      <dgm:prSet presAssocID="{9C79B1F7-F801-4EEB-823B-EC455569D2F1}" presName="accent_3" presStyleCnt="0"/>
      <dgm:spPr/>
    </dgm:pt>
    <dgm:pt modelId="{A5C87C85-BCA2-4984-B792-635B991FCE06}" type="pres">
      <dgm:prSet presAssocID="{9C79B1F7-F801-4EEB-823B-EC455569D2F1}" presName="accentRepeatNode" presStyleLbl="solidFgAcc1" presStyleIdx="2" presStyleCnt="4"/>
      <dgm:spPr>
        <a:solidFill>
          <a:schemeClr val="accent2">
            <a:lumMod val="40000"/>
            <a:lumOff val="60000"/>
          </a:schemeClr>
        </a:solidFill>
        <a:ln>
          <a:solidFill>
            <a:srgbClr val="F6813C"/>
          </a:solidFill>
        </a:ln>
      </dgm:spPr>
    </dgm:pt>
    <dgm:pt modelId="{D4B0F65A-BC82-4BC4-8E8B-570EB07E2D8F}" type="pres">
      <dgm:prSet presAssocID="{786557CD-E2D5-4104-A84E-BBC093515332}" presName="text_4" presStyleLbl="node1" presStyleIdx="3" presStyleCnt="4">
        <dgm:presLayoutVars>
          <dgm:bulletEnabled val="1"/>
        </dgm:presLayoutVars>
      </dgm:prSet>
      <dgm:spPr/>
    </dgm:pt>
    <dgm:pt modelId="{620AF1A3-171A-4F57-8C44-E78433336D31}" type="pres">
      <dgm:prSet presAssocID="{786557CD-E2D5-4104-A84E-BBC093515332}" presName="accent_4" presStyleCnt="0"/>
      <dgm:spPr/>
    </dgm:pt>
    <dgm:pt modelId="{BD519AAD-9B4B-4A32-86CB-F18D09FDC333}" type="pres">
      <dgm:prSet presAssocID="{786557CD-E2D5-4104-A84E-BBC093515332}" presName="accentRepeatNode" presStyleLbl="solidFgAcc1" presStyleIdx="3" presStyleCnt="4"/>
      <dgm:spPr>
        <a:solidFill>
          <a:schemeClr val="accent2">
            <a:lumMod val="40000"/>
            <a:lumOff val="60000"/>
          </a:schemeClr>
        </a:solidFill>
        <a:ln>
          <a:solidFill>
            <a:srgbClr val="F6813C"/>
          </a:solidFill>
        </a:ln>
      </dgm:spPr>
    </dgm:pt>
  </dgm:ptLst>
  <dgm:cxnLst>
    <dgm:cxn modelId="{D077660C-005D-4447-8855-A2B90DEC420A}" srcId="{3FA7530D-B23D-4806-BE1C-C2C76EE5DBA6}" destId="{786557CD-E2D5-4104-A84E-BBC093515332}" srcOrd="3" destOrd="0" parTransId="{711CD66E-B8D0-405C-AC06-45CBAB48F323}" sibTransId="{08E17045-5EB5-4B6D-A593-AF5F0C63360D}"/>
    <dgm:cxn modelId="{90237035-B068-4334-B6AA-651EFF7ABB23}" type="presOf" srcId="{786557CD-E2D5-4104-A84E-BBC093515332}" destId="{D4B0F65A-BC82-4BC4-8E8B-570EB07E2D8F}" srcOrd="0" destOrd="0" presId="urn:microsoft.com/office/officeart/2008/layout/VerticalCurvedList"/>
    <dgm:cxn modelId="{BCB08E49-497B-401B-A657-64C8E8EA2567}" type="presOf" srcId="{33B4CA9D-2B53-43E6-A292-F9566AFA924F}" destId="{46AAEF25-537C-4272-808F-D0DC1EB14057}" srcOrd="0" destOrd="0" presId="urn:microsoft.com/office/officeart/2008/layout/VerticalCurvedList"/>
    <dgm:cxn modelId="{4D3EC74D-2FC6-4AA1-9664-CB0FF70A730E}" srcId="{3FA7530D-B23D-4806-BE1C-C2C76EE5DBA6}" destId="{33B4CA9D-2B53-43E6-A292-F9566AFA924F}" srcOrd="1" destOrd="0" parTransId="{EE68F1C3-B24D-469F-A800-19FD101279DE}" sibTransId="{EA7B9602-58CD-4E9A-9408-0273EB00B4F5}"/>
    <dgm:cxn modelId="{97614452-FED8-4802-B6E0-674CF44448C5}" type="presOf" srcId="{8E33AA55-9132-4727-BADA-4047CD104F33}" destId="{EE2142B9-85BB-45F8-8930-873AD962782D}" srcOrd="0" destOrd="0" presId="urn:microsoft.com/office/officeart/2008/layout/VerticalCurvedList"/>
    <dgm:cxn modelId="{4A464856-7BA2-4CFA-BB62-963DFAF4FAFF}" type="presOf" srcId="{3FA7530D-B23D-4806-BE1C-C2C76EE5DBA6}" destId="{581C3A74-8C74-4E4C-BD3F-0277B28132A8}" srcOrd="0" destOrd="0" presId="urn:microsoft.com/office/officeart/2008/layout/VerticalCurvedList"/>
    <dgm:cxn modelId="{FB325B57-381D-4D9D-8FF0-FE06EDB7EA23}" type="presOf" srcId="{6A3385CD-20CB-4D70-8D6F-A796DEA76451}" destId="{878726EF-C995-4948-BE64-C69FD3AED768}" srcOrd="0" destOrd="0" presId="urn:microsoft.com/office/officeart/2008/layout/VerticalCurvedList"/>
    <dgm:cxn modelId="{EC8C2B95-93C8-4818-AB3F-72FFA5FF1F3D}" type="presOf" srcId="{9C79B1F7-F801-4EEB-823B-EC455569D2F1}" destId="{53135A3D-2DA3-48DD-8AC0-4EE626103B66}" srcOrd="0" destOrd="0" presId="urn:microsoft.com/office/officeart/2008/layout/VerticalCurvedList"/>
    <dgm:cxn modelId="{2CDAD29C-DBBF-492A-BFCF-E98E96609BE5}" srcId="{3FA7530D-B23D-4806-BE1C-C2C76EE5DBA6}" destId="{8E33AA55-9132-4727-BADA-4047CD104F33}" srcOrd="0" destOrd="0" parTransId="{2283B108-4779-4346-8762-EDA9A2BB2AFB}" sibTransId="{6A3385CD-20CB-4D70-8D6F-A796DEA76451}"/>
    <dgm:cxn modelId="{AD25BBAE-A8A0-44F3-84CF-5B9D2E557A1A}" srcId="{3FA7530D-B23D-4806-BE1C-C2C76EE5DBA6}" destId="{9C79B1F7-F801-4EEB-823B-EC455569D2F1}" srcOrd="2" destOrd="0" parTransId="{BF5E349A-986F-4EDE-AEA7-EE4175D543EE}" sibTransId="{7DEE9D59-95DE-4B56-B884-DD9314D648B0}"/>
    <dgm:cxn modelId="{BD7D1F10-0AA9-41AE-B536-3524F5CE316D}" type="presParOf" srcId="{581C3A74-8C74-4E4C-BD3F-0277B28132A8}" destId="{D36C9A1A-8659-4052-98D4-9F689FFB37DB}" srcOrd="0" destOrd="0" presId="urn:microsoft.com/office/officeart/2008/layout/VerticalCurvedList"/>
    <dgm:cxn modelId="{0623FF6A-73DB-4454-AB97-5E419C8F0AE0}" type="presParOf" srcId="{D36C9A1A-8659-4052-98D4-9F689FFB37DB}" destId="{29A67E40-8392-4F9F-A0C1-D8B1DD182DBF}" srcOrd="0" destOrd="0" presId="urn:microsoft.com/office/officeart/2008/layout/VerticalCurvedList"/>
    <dgm:cxn modelId="{C6EF752A-5765-46C2-8606-32A08666DC41}" type="presParOf" srcId="{29A67E40-8392-4F9F-A0C1-D8B1DD182DBF}" destId="{73B99B9C-CE12-490B-AF17-84ED897C980A}" srcOrd="0" destOrd="0" presId="urn:microsoft.com/office/officeart/2008/layout/VerticalCurvedList"/>
    <dgm:cxn modelId="{7709B5B6-3792-40DA-8B59-70105432B4D1}" type="presParOf" srcId="{29A67E40-8392-4F9F-A0C1-D8B1DD182DBF}" destId="{878726EF-C995-4948-BE64-C69FD3AED768}" srcOrd="1" destOrd="0" presId="urn:microsoft.com/office/officeart/2008/layout/VerticalCurvedList"/>
    <dgm:cxn modelId="{064F3E4A-8676-4085-B487-B8314D8ECCBC}" type="presParOf" srcId="{29A67E40-8392-4F9F-A0C1-D8B1DD182DBF}" destId="{683B6762-834C-4967-A067-CDCFBD3C1D63}" srcOrd="2" destOrd="0" presId="urn:microsoft.com/office/officeart/2008/layout/VerticalCurvedList"/>
    <dgm:cxn modelId="{BA6F56AA-4FBC-4E1F-9748-EDA0C7E4119A}" type="presParOf" srcId="{29A67E40-8392-4F9F-A0C1-D8B1DD182DBF}" destId="{D6A72AB2-8DCA-47BC-82D4-A727C0B4ED83}" srcOrd="3" destOrd="0" presId="urn:microsoft.com/office/officeart/2008/layout/VerticalCurvedList"/>
    <dgm:cxn modelId="{BB65C0A9-5153-4065-B944-441C86992E0C}" type="presParOf" srcId="{D36C9A1A-8659-4052-98D4-9F689FFB37DB}" destId="{EE2142B9-85BB-45F8-8930-873AD962782D}" srcOrd="1" destOrd="0" presId="urn:microsoft.com/office/officeart/2008/layout/VerticalCurvedList"/>
    <dgm:cxn modelId="{39E15AA1-C28F-4DE0-85AD-8AD1AE9E03A5}" type="presParOf" srcId="{D36C9A1A-8659-4052-98D4-9F689FFB37DB}" destId="{D4EAE825-732F-430A-8FCE-9627310C5423}" srcOrd="2" destOrd="0" presId="urn:microsoft.com/office/officeart/2008/layout/VerticalCurvedList"/>
    <dgm:cxn modelId="{18A70529-C1A4-4DC6-9570-DEE0794901BC}" type="presParOf" srcId="{D4EAE825-732F-430A-8FCE-9627310C5423}" destId="{884ACACB-EA9F-466B-8CA7-4E80DD419AED}" srcOrd="0" destOrd="0" presId="urn:microsoft.com/office/officeart/2008/layout/VerticalCurvedList"/>
    <dgm:cxn modelId="{53D08E3B-0703-4F53-9956-FDB18B305EF0}" type="presParOf" srcId="{D36C9A1A-8659-4052-98D4-9F689FFB37DB}" destId="{46AAEF25-537C-4272-808F-D0DC1EB14057}" srcOrd="3" destOrd="0" presId="urn:microsoft.com/office/officeart/2008/layout/VerticalCurvedList"/>
    <dgm:cxn modelId="{256F53C1-D6C9-426C-8BFF-77B4C67C8C20}" type="presParOf" srcId="{D36C9A1A-8659-4052-98D4-9F689FFB37DB}" destId="{5638AC04-5942-4124-BEC5-A8CECC3F3D58}" srcOrd="4" destOrd="0" presId="urn:microsoft.com/office/officeart/2008/layout/VerticalCurvedList"/>
    <dgm:cxn modelId="{3EC25D3F-B951-485D-A689-CB9BAC25E0F2}" type="presParOf" srcId="{5638AC04-5942-4124-BEC5-A8CECC3F3D58}" destId="{50F2282C-6637-4487-8260-59A333C860A7}" srcOrd="0" destOrd="0" presId="urn:microsoft.com/office/officeart/2008/layout/VerticalCurvedList"/>
    <dgm:cxn modelId="{28AB5669-4B79-4CC2-A2E0-09F212DD36BC}" type="presParOf" srcId="{D36C9A1A-8659-4052-98D4-9F689FFB37DB}" destId="{53135A3D-2DA3-48DD-8AC0-4EE626103B66}" srcOrd="5" destOrd="0" presId="urn:microsoft.com/office/officeart/2008/layout/VerticalCurvedList"/>
    <dgm:cxn modelId="{6BC6E4F2-6669-4216-A594-54A090A34062}" type="presParOf" srcId="{D36C9A1A-8659-4052-98D4-9F689FFB37DB}" destId="{8364719D-2265-4236-A153-DC59DB1E4D1B}" srcOrd="6" destOrd="0" presId="urn:microsoft.com/office/officeart/2008/layout/VerticalCurvedList"/>
    <dgm:cxn modelId="{19ED473B-D83D-4AFA-90F7-3C6E533B4B80}" type="presParOf" srcId="{8364719D-2265-4236-A153-DC59DB1E4D1B}" destId="{A5C87C85-BCA2-4984-B792-635B991FCE06}" srcOrd="0" destOrd="0" presId="urn:microsoft.com/office/officeart/2008/layout/VerticalCurvedList"/>
    <dgm:cxn modelId="{B315E8E8-D0F9-46DC-9E67-634957C3CF44}" type="presParOf" srcId="{D36C9A1A-8659-4052-98D4-9F689FFB37DB}" destId="{D4B0F65A-BC82-4BC4-8E8B-570EB07E2D8F}" srcOrd="7" destOrd="0" presId="urn:microsoft.com/office/officeart/2008/layout/VerticalCurvedList"/>
    <dgm:cxn modelId="{A7CB8899-55AD-4E94-A7C1-172DFE804297}" type="presParOf" srcId="{D36C9A1A-8659-4052-98D4-9F689FFB37DB}" destId="{620AF1A3-171A-4F57-8C44-E78433336D31}" srcOrd="8" destOrd="0" presId="urn:microsoft.com/office/officeart/2008/layout/VerticalCurvedList"/>
    <dgm:cxn modelId="{E9FBF7AE-0771-45BA-BEF3-92BF01710BFE}" type="presParOf" srcId="{620AF1A3-171A-4F57-8C44-E78433336D31}" destId="{BD519AAD-9B4B-4A32-86CB-F18D09FDC3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726EF-C995-4948-BE64-C69FD3AED768}">
      <dsp:nvSpPr>
        <dsp:cNvPr id="0" name=""/>
        <dsp:cNvSpPr/>
      </dsp:nvSpPr>
      <dsp:spPr>
        <a:xfrm>
          <a:off x="-6024402" y="-921815"/>
          <a:ext cx="7171632" cy="7171632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solidFill>
          <a:srgbClr val="F6813C"/>
        </a:solidFill>
        <a:ln w="12700" cap="flat" cmpd="sng" algn="ctr">
          <a:solidFill>
            <a:srgbClr val="F6813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142B9-85BB-45F8-8930-873AD962782D}">
      <dsp:nvSpPr>
        <dsp:cNvPr id="0" name=""/>
        <dsp:cNvSpPr/>
      </dsp:nvSpPr>
      <dsp:spPr>
        <a:xfrm>
          <a:off x="600440" y="409616"/>
          <a:ext cx="5270886" cy="819659"/>
        </a:xfrm>
        <a:prstGeom prst="rect">
          <a:avLst/>
        </a:prstGeom>
        <a:solidFill>
          <a:srgbClr val="F6813C"/>
        </a:solidFill>
        <a:ln w="12700" cap="flat" cmpd="sng" algn="ctr">
          <a:solidFill>
            <a:srgbClr val="F6813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6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solidFill>
                <a:schemeClr val="bg1"/>
              </a:solidFill>
              <a:latin typeface="Titillium Web" panose="00000500000000000000" pitchFamily="2" charset="0"/>
            </a:rPr>
            <a:t>Selbst Konstruierter und gebauter Formelrennwagen</a:t>
          </a:r>
          <a:endParaRPr lang="de-DE" sz="2000" kern="1200" dirty="0"/>
        </a:p>
      </dsp:txBody>
      <dsp:txXfrm>
        <a:off x="600440" y="409616"/>
        <a:ext cx="5270886" cy="819659"/>
      </dsp:txXfrm>
    </dsp:sp>
    <dsp:sp modelId="{884ACACB-EA9F-466B-8CA7-4E80DD419AED}">
      <dsp:nvSpPr>
        <dsp:cNvPr id="0" name=""/>
        <dsp:cNvSpPr/>
      </dsp:nvSpPr>
      <dsp:spPr>
        <a:xfrm>
          <a:off x="88153" y="307159"/>
          <a:ext cx="1024574" cy="1024574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rgbClr val="F6813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AEF25-537C-4272-808F-D0DC1EB14057}">
      <dsp:nvSpPr>
        <dsp:cNvPr id="0" name=""/>
        <dsp:cNvSpPr/>
      </dsp:nvSpPr>
      <dsp:spPr>
        <a:xfrm>
          <a:off x="1070369" y="1639319"/>
          <a:ext cx="4800957" cy="819659"/>
        </a:xfrm>
        <a:prstGeom prst="rect">
          <a:avLst/>
        </a:prstGeom>
        <a:solidFill>
          <a:srgbClr val="F6813C"/>
        </a:solidFill>
        <a:ln w="12700" cap="flat" cmpd="sng" algn="ctr">
          <a:solidFill>
            <a:srgbClr val="F6813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6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solidFill>
                <a:schemeClr val="bg1"/>
              </a:solidFill>
              <a:latin typeface="Titillium Web" panose="00000500000000000000" pitchFamily="2" charset="0"/>
            </a:rPr>
            <a:t>80 Studierende von HTWG und Universität</a:t>
          </a:r>
          <a:endParaRPr lang="de-DE" sz="2000" kern="1200" dirty="0"/>
        </a:p>
      </dsp:txBody>
      <dsp:txXfrm>
        <a:off x="1070369" y="1639319"/>
        <a:ext cx="4800957" cy="819659"/>
      </dsp:txXfrm>
    </dsp:sp>
    <dsp:sp modelId="{50F2282C-6637-4487-8260-59A333C860A7}">
      <dsp:nvSpPr>
        <dsp:cNvPr id="0" name=""/>
        <dsp:cNvSpPr/>
      </dsp:nvSpPr>
      <dsp:spPr>
        <a:xfrm>
          <a:off x="558082" y="1536861"/>
          <a:ext cx="1024574" cy="1024574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rgbClr val="F6813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35A3D-2DA3-48DD-8AC0-4EE626103B66}">
      <dsp:nvSpPr>
        <dsp:cNvPr id="0" name=""/>
        <dsp:cNvSpPr/>
      </dsp:nvSpPr>
      <dsp:spPr>
        <a:xfrm>
          <a:off x="1070369" y="2869021"/>
          <a:ext cx="4800957" cy="819659"/>
        </a:xfrm>
        <a:prstGeom prst="rect">
          <a:avLst/>
        </a:prstGeom>
        <a:solidFill>
          <a:srgbClr val="F6813C"/>
        </a:solidFill>
        <a:ln w="12700" cap="flat" cmpd="sng" algn="ctr">
          <a:solidFill>
            <a:srgbClr val="F6813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6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solidFill>
                <a:schemeClr val="bg1"/>
              </a:solidFill>
              <a:latin typeface="Titillium Web" panose="00000500000000000000" pitchFamily="2" charset="0"/>
            </a:rPr>
            <a:t>Anwendung von Lehrinhalt in einem interdisziplinären Projekt</a:t>
          </a:r>
        </a:p>
      </dsp:txBody>
      <dsp:txXfrm>
        <a:off x="1070369" y="2869021"/>
        <a:ext cx="4800957" cy="819659"/>
      </dsp:txXfrm>
    </dsp:sp>
    <dsp:sp modelId="{A5C87C85-BCA2-4984-B792-635B991FCE06}">
      <dsp:nvSpPr>
        <dsp:cNvPr id="0" name=""/>
        <dsp:cNvSpPr/>
      </dsp:nvSpPr>
      <dsp:spPr>
        <a:xfrm>
          <a:off x="558082" y="2766563"/>
          <a:ext cx="1024574" cy="1024574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rgbClr val="F6813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0F65A-BC82-4BC4-8E8B-570EB07E2D8F}">
      <dsp:nvSpPr>
        <dsp:cNvPr id="0" name=""/>
        <dsp:cNvSpPr/>
      </dsp:nvSpPr>
      <dsp:spPr>
        <a:xfrm>
          <a:off x="600440" y="4098723"/>
          <a:ext cx="5270886" cy="819659"/>
        </a:xfrm>
        <a:prstGeom prst="rect">
          <a:avLst/>
        </a:prstGeom>
        <a:solidFill>
          <a:srgbClr val="F6813C"/>
        </a:solidFill>
        <a:ln w="12700" cap="flat" cmpd="sng" algn="ctr">
          <a:solidFill>
            <a:srgbClr val="F6813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06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dirty="0">
              <a:solidFill>
                <a:schemeClr val="bg1"/>
              </a:solidFill>
              <a:latin typeface="Titillium Web" panose="00000500000000000000" pitchFamily="2" charset="0"/>
            </a:rPr>
            <a:t> Enge Zusammenarbeit mit Industriepartnern</a:t>
          </a:r>
        </a:p>
      </dsp:txBody>
      <dsp:txXfrm>
        <a:off x="600440" y="4098723"/>
        <a:ext cx="5270886" cy="819659"/>
      </dsp:txXfrm>
    </dsp:sp>
    <dsp:sp modelId="{BD519AAD-9B4B-4A32-86CB-F18D09FDC333}">
      <dsp:nvSpPr>
        <dsp:cNvPr id="0" name=""/>
        <dsp:cNvSpPr/>
      </dsp:nvSpPr>
      <dsp:spPr>
        <a:xfrm>
          <a:off x="88153" y="3996266"/>
          <a:ext cx="1024574" cy="1024574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rgbClr val="F6813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5900-CEC5-4CFA-B6D0-2CCA89E5B4E3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6779B-9CE8-4DA4-A532-DAF0138D52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971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6779B-9CE8-4DA4-A532-DAF0138D523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32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CE9A1177-1C86-1154-2BA0-195F0AAD0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67" y="359574"/>
            <a:ext cx="6103663" cy="3347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126639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/>
            </a:lvl1pPr>
          </a:lstStyle>
          <a:p>
            <a:r>
              <a:rPr lang="de-DE" dirty="0"/>
              <a:t>Bodensee Racing Team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Diagonaler Streifen 7">
            <a:extLst>
              <a:ext uri="{FF2B5EF4-FFF2-40B4-BE49-F238E27FC236}">
                <a16:creationId xmlns:a16="http://schemas.microsoft.com/office/drawing/2014/main" id="{01449BE3-079E-0975-3464-BAC099835E87}"/>
              </a:ext>
            </a:extLst>
          </p:cNvPr>
          <p:cNvSpPr/>
          <p:nvPr userDrawn="1"/>
        </p:nvSpPr>
        <p:spPr>
          <a:xfrm>
            <a:off x="0" y="17544"/>
            <a:ext cx="1635950" cy="1635950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FEC1E84-A655-5025-01F6-1C16390D5DD3}"/>
              </a:ext>
            </a:extLst>
          </p:cNvPr>
          <p:cNvGrpSpPr/>
          <p:nvPr userDrawn="1"/>
        </p:nvGrpSpPr>
        <p:grpSpPr>
          <a:xfrm>
            <a:off x="1317179" y="4726254"/>
            <a:ext cx="9557641" cy="1443824"/>
            <a:chOff x="1317179" y="4726254"/>
            <a:chExt cx="9557641" cy="1443824"/>
          </a:xfrm>
        </p:grpSpPr>
        <p:sp>
          <p:nvSpPr>
            <p:cNvPr id="10" name="Google Shape;712;p58">
              <a:extLst>
                <a:ext uri="{FF2B5EF4-FFF2-40B4-BE49-F238E27FC236}">
                  <a16:creationId xmlns:a16="http://schemas.microsoft.com/office/drawing/2014/main" id="{0837A9BA-DE63-D4BB-3E4F-16E176DB302A}"/>
                </a:ext>
              </a:extLst>
            </p:cNvPr>
            <p:cNvSpPr/>
            <p:nvPr/>
          </p:nvSpPr>
          <p:spPr>
            <a:xfrm>
              <a:off x="7560800" y="6011246"/>
              <a:ext cx="162303" cy="81140"/>
            </a:xfrm>
            <a:custGeom>
              <a:avLst/>
              <a:gdLst/>
              <a:ahLst/>
              <a:cxnLst/>
              <a:rect l="l" t="t" r="r" b="b"/>
              <a:pathLst>
                <a:path w="1172" h="586" extrusionOk="0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13;p58">
              <a:extLst>
                <a:ext uri="{FF2B5EF4-FFF2-40B4-BE49-F238E27FC236}">
                  <a16:creationId xmlns:a16="http://schemas.microsoft.com/office/drawing/2014/main" id="{5FECC494-68DF-0BF9-B2EB-379AF7640A88}"/>
                </a:ext>
              </a:extLst>
            </p:cNvPr>
            <p:cNvSpPr/>
            <p:nvPr/>
          </p:nvSpPr>
          <p:spPr>
            <a:xfrm>
              <a:off x="6742231" y="4847827"/>
              <a:ext cx="4132589" cy="1163555"/>
            </a:xfrm>
            <a:custGeom>
              <a:avLst/>
              <a:gdLst/>
              <a:ahLst/>
              <a:cxnLst/>
              <a:rect l="l" t="t" r="r" b="b"/>
              <a:pathLst>
                <a:path w="29842" h="8403" extrusionOk="0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4;p58">
              <a:extLst>
                <a:ext uri="{FF2B5EF4-FFF2-40B4-BE49-F238E27FC236}">
                  <a16:creationId xmlns:a16="http://schemas.microsoft.com/office/drawing/2014/main" id="{26C01F09-5F6B-B725-4005-B9508DD28C5D}"/>
                </a:ext>
              </a:extLst>
            </p:cNvPr>
            <p:cNvSpPr/>
            <p:nvPr/>
          </p:nvSpPr>
          <p:spPr>
            <a:xfrm>
              <a:off x="6397413" y="4847827"/>
              <a:ext cx="1185826" cy="1163555"/>
            </a:xfrm>
            <a:custGeom>
              <a:avLst/>
              <a:gdLst/>
              <a:ahLst/>
              <a:cxnLst/>
              <a:rect l="l" t="t" r="r" b="b"/>
              <a:pathLst>
                <a:path w="8563" h="8403" extrusionOk="0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5;p58">
              <a:extLst>
                <a:ext uri="{FF2B5EF4-FFF2-40B4-BE49-F238E27FC236}">
                  <a16:creationId xmlns:a16="http://schemas.microsoft.com/office/drawing/2014/main" id="{47C040EC-9253-2291-40FA-8A48225503E5}"/>
                </a:ext>
              </a:extLst>
            </p:cNvPr>
            <p:cNvSpPr/>
            <p:nvPr/>
          </p:nvSpPr>
          <p:spPr>
            <a:xfrm>
              <a:off x="5923799" y="4766824"/>
              <a:ext cx="1718285" cy="1325562"/>
            </a:xfrm>
            <a:custGeom>
              <a:avLst/>
              <a:gdLst/>
              <a:ahLst/>
              <a:cxnLst/>
              <a:rect l="l" t="t" r="r" b="b"/>
              <a:pathLst>
                <a:path w="12408" h="9573" extrusionOk="0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2;p58">
              <a:extLst>
                <a:ext uri="{FF2B5EF4-FFF2-40B4-BE49-F238E27FC236}">
                  <a16:creationId xmlns:a16="http://schemas.microsoft.com/office/drawing/2014/main" id="{92ACE6B3-18A2-C788-61CA-5970798212C8}"/>
                </a:ext>
              </a:extLst>
            </p:cNvPr>
            <p:cNvSpPr/>
            <p:nvPr/>
          </p:nvSpPr>
          <p:spPr>
            <a:xfrm rot="10800000">
              <a:off x="4468896" y="4766824"/>
              <a:ext cx="162303" cy="81140"/>
            </a:xfrm>
            <a:custGeom>
              <a:avLst/>
              <a:gdLst/>
              <a:ahLst/>
              <a:cxnLst/>
              <a:rect l="l" t="t" r="r" b="b"/>
              <a:pathLst>
                <a:path w="1172" h="586" extrusionOk="0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3;p58">
              <a:extLst>
                <a:ext uri="{FF2B5EF4-FFF2-40B4-BE49-F238E27FC236}">
                  <a16:creationId xmlns:a16="http://schemas.microsoft.com/office/drawing/2014/main" id="{97FB9C03-509E-D688-0A1E-F839E2010E7D}"/>
                </a:ext>
              </a:extLst>
            </p:cNvPr>
            <p:cNvSpPr/>
            <p:nvPr/>
          </p:nvSpPr>
          <p:spPr>
            <a:xfrm rot="10800000">
              <a:off x="1317179" y="4847828"/>
              <a:ext cx="4132589" cy="1163555"/>
            </a:xfrm>
            <a:custGeom>
              <a:avLst/>
              <a:gdLst/>
              <a:ahLst/>
              <a:cxnLst/>
              <a:rect l="l" t="t" r="r" b="b"/>
              <a:pathLst>
                <a:path w="29842" h="8403" extrusionOk="0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4;p58">
              <a:extLst>
                <a:ext uri="{FF2B5EF4-FFF2-40B4-BE49-F238E27FC236}">
                  <a16:creationId xmlns:a16="http://schemas.microsoft.com/office/drawing/2014/main" id="{2CD760E6-C4B5-9273-6F80-5190C8C58724}"/>
                </a:ext>
              </a:extLst>
            </p:cNvPr>
            <p:cNvSpPr/>
            <p:nvPr/>
          </p:nvSpPr>
          <p:spPr>
            <a:xfrm rot="10800000">
              <a:off x="4608760" y="4847828"/>
              <a:ext cx="1185826" cy="1163555"/>
            </a:xfrm>
            <a:custGeom>
              <a:avLst/>
              <a:gdLst/>
              <a:ahLst/>
              <a:cxnLst/>
              <a:rect l="l" t="t" r="r" b="b"/>
              <a:pathLst>
                <a:path w="8563" h="8403" extrusionOk="0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5;p58">
              <a:extLst>
                <a:ext uri="{FF2B5EF4-FFF2-40B4-BE49-F238E27FC236}">
                  <a16:creationId xmlns:a16="http://schemas.microsoft.com/office/drawing/2014/main" id="{6C13B1B6-988F-1898-5E1C-8ED756A800E8}"/>
                </a:ext>
              </a:extLst>
            </p:cNvPr>
            <p:cNvSpPr/>
            <p:nvPr/>
          </p:nvSpPr>
          <p:spPr>
            <a:xfrm rot="10800000">
              <a:off x="4549915" y="4766824"/>
              <a:ext cx="1718285" cy="1325562"/>
            </a:xfrm>
            <a:custGeom>
              <a:avLst/>
              <a:gdLst/>
              <a:ahLst/>
              <a:cxnLst/>
              <a:rect l="l" t="t" r="r" b="b"/>
              <a:pathLst>
                <a:path w="12408" h="9573" extrusionOk="0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2049035-B6D9-743C-E6A6-1E4F7C37B1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935" y="4726254"/>
              <a:ext cx="2566798" cy="1443824"/>
            </a:xfrm>
            <a:prstGeom prst="rect">
              <a:avLst/>
            </a:prstGeom>
          </p:spPr>
        </p:pic>
        <p:pic>
          <p:nvPicPr>
            <p:cNvPr id="2050" name="Picture 2" descr="Neues Corporate Design für die HTWG. | Corporate Identity Portal">
              <a:extLst>
                <a:ext uri="{FF2B5EF4-FFF2-40B4-BE49-F238E27FC236}">
                  <a16:creationId xmlns:a16="http://schemas.microsoft.com/office/drawing/2014/main" id="{8D4407DD-C39E-B45A-B4C6-E01F844B180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47" b="10991"/>
            <a:stretch/>
          </p:blipFill>
          <p:spPr bwMode="auto">
            <a:xfrm>
              <a:off x="1826426" y="4979267"/>
              <a:ext cx="2723488" cy="922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040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1922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66" y="2505075"/>
            <a:ext cx="4715102" cy="36845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028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40286" y="2505075"/>
            <a:ext cx="47151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65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4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20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306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65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079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66" y="365125"/>
            <a:ext cx="7129034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902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563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AA0D7-653B-42EC-054F-DFF74F5E9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0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1709738"/>
            <a:ext cx="99039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4" y="4589463"/>
            <a:ext cx="99039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87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arallelogramm 33">
            <a:extLst>
              <a:ext uri="{FF2B5EF4-FFF2-40B4-BE49-F238E27FC236}">
                <a16:creationId xmlns:a16="http://schemas.microsoft.com/office/drawing/2014/main" id="{765678E4-9F35-AB5E-A829-F5344026BEC6}"/>
              </a:ext>
            </a:extLst>
          </p:cNvPr>
          <p:cNvSpPr/>
          <p:nvPr userDrawn="1"/>
        </p:nvSpPr>
        <p:spPr>
          <a:xfrm>
            <a:off x="891145" y="285751"/>
            <a:ext cx="6762993" cy="6261484"/>
          </a:xfrm>
          <a:prstGeom prst="parallelogram">
            <a:avLst>
              <a:gd name="adj" fmla="val 489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29F1E8AB-AC5C-8F8B-F47E-66527841FC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5350" y="298450"/>
            <a:ext cx="6781800" cy="627380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EF8A5FE4-4843-9EA3-4892-D2DE16A0F099}"/>
              </a:ext>
            </a:extLst>
          </p:cNvPr>
          <p:cNvSpPr txBox="1">
            <a:spLocks/>
          </p:cNvSpPr>
          <p:nvPr userDrawn="1"/>
        </p:nvSpPr>
        <p:spPr>
          <a:xfrm>
            <a:off x="7311544" y="3636962"/>
            <a:ext cx="3082136" cy="2387918"/>
          </a:xfrm>
          <a:prstGeom prst="rect">
            <a:avLst/>
          </a:prstGeom>
          <a:effectLst/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800" b="1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800" b="1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800" b="1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800" b="1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tillium Web" panose="00000500000000000000" pitchFamily="2" charset="0"/>
                <a:ea typeface="+mn-ea"/>
                <a:cs typeface="+mn-cs"/>
              </a:rPr>
              <a:t>Ein internationaler Konstruktionswettbewerb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5FD3BE0-00EA-C3B6-88BE-C0BD5ABF1201}"/>
              </a:ext>
            </a:extLst>
          </p:cNvPr>
          <p:cNvCxnSpPr>
            <a:cxnSpLocks/>
          </p:cNvCxnSpPr>
          <p:nvPr userDrawn="1"/>
        </p:nvCxnSpPr>
        <p:spPr>
          <a:xfrm>
            <a:off x="9245600" y="3429000"/>
            <a:ext cx="1038860" cy="0"/>
          </a:xfrm>
          <a:prstGeom prst="line">
            <a:avLst/>
          </a:prstGeom>
          <a:noFill/>
          <a:ln w="57150" cap="flat" cmpd="sng" algn="ctr">
            <a:solidFill>
              <a:srgbClr val="EC6607"/>
            </a:solidFill>
            <a:prstDash val="solid"/>
            <a:miter lim="800000"/>
          </a:ln>
          <a:effectLst/>
        </p:spPr>
      </p:cxn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58BFFF6-1110-1407-943B-979ED468C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2750" y="833438"/>
            <a:ext cx="3630613" cy="2387600"/>
          </a:xfrm>
        </p:spPr>
        <p:txBody>
          <a:bodyPr anchor="b">
            <a:normAutofit/>
          </a:bodyPr>
          <a:lstStyle>
            <a:lvl1pPr marL="0" indent="0" algn="r">
              <a:buNone/>
              <a:defRPr kumimoji="0" lang="de-DE" sz="4800" b="1" i="0" u="none" strike="noStrike" kern="1200" cap="none" spc="0" normalizeH="0" baseline="0" dirty="0" smtClean="0">
                <a:ln>
                  <a:noFill/>
                </a:ln>
                <a:solidFill>
                  <a:srgbClr val="EC6607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101DDC7-CC82-76A9-7947-B702E8D18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6213" y="3718164"/>
            <a:ext cx="3884613" cy="2387600"/>
          </a:xfrm>
        </p:spPr>
        <p:txBody>
          <a:bodyPr>
            <a:normAutofit/>
          </a:bodyPr>
          <a:lstStyle>
            <a:lvl1pPr marL="0" indent="0" algn="r">
              <a:buNone/>
              <a:defRPr lang="de-DE" sz="2400" kern="1200" dirty="0" smtClean="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2387C55-059C-5F35-1B56-D6A842059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8A63E0D3-2C10-1257-C7AB-FDAECD6E4CFA}"/>
              </a:ext>
            </a:extLst>
          </p:cNvPr>
          <p:cNvSpPr/>
          <p:nvPr userDrawn="1"/>
        </p:nvSpPr>
        <p:spPr>
          <a:xfrm rot="1563902">
            <a:off x="2076517" y="998711"/>
            <a:ext cx="1077168" cy="3929865"/>
          </a:xfrm>
          <a:custGeom>
            <a:avLst/>
            <a:gdLst>
              <a:gd name="connsiteX0" fmla="*/ 0 w 1077168"/>
              <a:gd name="connsiteY0" fmla="*/ 526884 h 3929865"/>
              <a:gd name="connsiteX1" fmla="*/ 1077168 w 1077168"/>
              <a:gd name="connsiteY1" fmla="*/ 0 h 3929865"/>
              <a:gd name="connsiteX2" fmla="*/ 1077168 w 1077168"/>
              <a:gd name="connsiteY2" fmla="*/ 3402981 h 3929865"/>
              <a:gd name="connsiteX3" fmla="*/ 0 w 1077168"/>
              <a:gd name="connsiteY3" fmla="*/ 3929865 h 392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68" h="3929865">
                <a:moveTo>
                  <a:pt x="0" y="526884"/>
                </a:moveTo>
                <a:lnTo>
                  <a:pt x="1077168" y="0"/>
                </a:lnTo>
                <a:lnTo>
                  <a:pt x="1077168" y="3402981"/>
                </a:lnTo>
                <a:lnTo>
                  <a:pt x="0" y="3929865"/>
                </a:ln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>
            <a:outerShdw blurRad="190500" sx="105000" sy="105000" algn="ctr" rotWithShape="0">
              <a:prstClr val="black">
                <a:alpha val="16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283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66" y="1825625"/>
            <a:ext cx="4873172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628" y="1825625"/>
            <a:ext cx="4873171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916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1922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66" y="2505075"/>
            <a:ext cx="4715102" cy="36845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028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40286" y="2505075"/>
            <a:ext cx="47151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846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0233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800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16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675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5788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66" y="365125"/>
            <a:ext cx="7129034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188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6446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AA0D7-653B-42EC-054F-DFF74F5E9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EF8A5FE4-4843-9EA3-4892-D2DE16A0F099}"/>
              </a:ext>
            </a:extLst>
          </p:cNvPr>
          <p:cNvSpPr txBox="1">
            <a:spLocks/>
          </p:cNvSpPr>
          <p:nvPr userDrawn="1"/>
        </p:nvSpPr>
        <p:spPr>
          <a:xfrm>
            <a:off x="7311544" y="3636962"/>
            <a:ext cx="3082136" cy="2387918"/>
          </a:xfrm>
          <a:prstGeom prst="rect">
            <a:avLst/>
          </a:prstGeom>
          <a:effectLst/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800" b="1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800" b="1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800" b="1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800" b="1" kern="1200">
                <a:solidFill>
                  <a:schemeClr val="tx1"/>
                </a:solidFill>
                <a:latin typeface="Agency FB" panose="020B05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tillium Web" panose="00000500000000000000" pitchFamily="2" charset="0"/>
                <a:ea typeface="+mn-ea"/>
                <a:cs typeface="+mn-cs"/>
              </a:rPr>
              <a:t>Ein internationaler Konstruktionswettbewerb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tillium Web" panose="00000500000000000000" pitchFamily="2" charset="0"/>
              <a:ea typeface="+mn-ea"/>
              <a:cs typeface="+mn-cs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5FD3BE0-00EA-C3B6-88BE-C0BD5ABF1201}"/>
              </a:ext>
            </a:extLst>
          </p:cNvPr>
          <p:cNvCxnSpPr>
            <a:cxnSpLocks/>
          </p:cNvCxnSpPr>
          <p:nvPr userDrawn="1"/>
        </p:nvCxnSpPr>
        <p:spPr>
          <a:xfrm>
            <a:off x="9245600" y="3429000"/>
            <a:ext cx="1038860" cy="0"/>
          </a:xfrm>
          <a:prstGeom prst="line">
            <a:avLst/>
          </a:prstGeom>
          <a:noFill/>
          <a:ln w="57150" cap="flat" cmpd="sng" algn="ctr">
            <a:solidFill>
              <a:srgbClr val="EC6607"/>
            </a:solidFill>
            <a:prstDash val="solid"/>
            <a:miter lim="800000"/>
          </a:ln>
          <a:effectLst/>
        </p:spPr>
      </p:cxn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58BFFF6-1110-1407-943B-979ED468C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2750" y="833438"/>
            <a:ext cx="3630613" cy="2387600"/>
          </a:xfrm>
        </p:spPr>
        <p:txBody>
          <a:bodyPr anchor="b">
            <a:normAutofit/>
          </a:bodyPr>
          <a:lstStyle>
            <a:lvl1pPr marL="0" indent="0" algn="r">
              <a:buNone/>
              <a:defRPr kumimoji="0" lang="de-DE" sz="4800" b="1" i="0" u="none" strike="noStrike" kern="1200" cap="none" spc="0" normalizeH="0" baseline="0" dirty="0" smtClean="0">
                <a:ln>
                  <a:noFill/>
                </a:ln>
                <a:solidFill>
                  <a:srgbClr val="EC6607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101DDC7-CC82-76A9-7947-B702E8D18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6213" y="3718164"/>
            <a:ext cx="3884613" cy="2387600"/>
          </a:xfrm>
        </p:spPr>
        <p:txBody>
          <a:bodyPr>
            <a:normAutofit/>
          </a:bodyPr>
          <a:lstStyle>
            <a:lvl1pPr marL="0" indent="0" algn="r">
              <a:buNone/>
              <a:defRPr lang="de-DE" sz="2400" kern="1200" dirty="0" smtClean="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2387C55-059C-5F35-1B56-D6A842059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48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1709738"/>
            <a:ext cx="99039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4" y="4589463"/>
            <a:ext cx="99039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8256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66" y="1825625"/>
            <a:ext cx="4873172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628" y="1825625"/>
            <a:ext cx="4873171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6432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1922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66" y="2505075"/>
            <a:ext cx="4715102" cy="36845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028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40286" y="2505075"/>
            <a:ext cx="47151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5337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0009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7636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gency FB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4793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lussdiagramm: Daten 7">
            <a:extLst>
              <a:ext uri="{FF2B5EF4-FFF2-40B4-BE49-F238E27FC236}">
                <a16:creationId xmlns:a16="http://schemas.microsoft.com/office/drawing/2014/main" id="{78F3B125-F5AF-46BE-9A3A-16C61704ED36}"/>
              </a:ext>
            </a:extLst>
          </p:cNvPr>
          <p:cNvSpPr/>
          <p:nvPr userDrawn="1"/>
        </p:nvSpPr>
        <p:spPr>
          <a:xfrm>
            <a:off x="5181600" y="995363"/>
            <a:ext cx="6172200" cy="4873625"/>
          </a:xfrm>
          <a:prstGeom prst="flowChartInputOutp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85FC75AC-129A-BB1F-EC8D-2FD5BF9CD88C}"/>
              </a:ext>
            </a:extLst>
          </p:cNvPr>
          <p:cNvSpPr/>
          <p:nvPr userDrawn="1"/>
        </p:nvSpPr>
        <p:spPr>
          <a:xfrm rot="843396">
            <a:off x="5616105" y="1267422"/>
            <a:ext cx="514988" cy="4030067"/>
          </a:xfrm>
          <a:custGeom>
            <a:avLst/>
            <a:gdLst>
              <a:gd name="connsiteX0" fmla="*/ 0 w 1077168"/>
              <a:gd name="connsiteY0" fmla="*/ 526884 h 3929865"/>
              <a:gd name="connsiteX1" fmla="*/ 1077168 w 1077168"/>
              <a:gd name="connsiteY1" fmla="*/ 0 h 3929865"/>
              <a:gd name="connsiteX2" fmla="*/ 1077168 w 1077168"/>
              <a:gd name="connsiteY2" fmla="*/ 3402981 h 3929865"/>
              <a:gd name="connsiteX3" fmla="*/ 0 w 1077168"/>
              <a:gd name="connsiteY3" fmla="*/ 3929865 h 392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68" h="3929865">
                <a:moveTo>
                  <a:pt x="0" y="526884"/>
                </a:moveTo>
                <a:lnTo>
                  <a:pt x="1077168" y="0"/>
                </a:lnTo>
                <a:lnTo>
                  <a:pt x="1077168" y="3402981"/>
                </a:lnTo>
                <a:lnTo>
                  <a:pt x="0" y="3929865"/>
                </a:ln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>
            <a:outerShdw blurRad="190500" sx="105000" sy="105000" algn="ctr" rotWithShape="0">
              <a:prstClr val="black">
                <a:alpha val="16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41E2838F-563E-01C9-5EDF-505D811E47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3038" y="2057400"/>
            <a:ext cx="3328987" cy="3811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531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0402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4880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66" y="365125"/>
            <a:ext cx="7129034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95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Wer sind wir eigentlich?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AA0D7-653B-42EC-054F-DFF74F5E9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7AECDE10-AA19-FB07-FCA6-DE6C8D80E8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5505" y="1690688"/>
            <a:ext cx="3389312" cy="4622800"/>
          </a:xfrm>
        </p:spPr>
        <p:txBody>
          <a:bodyPr/>
          <a:lstStyle/>
          <a:p>
            <a:endParaRPr lang="de-DE"/>
          </a:p>
        </p:txBody>
      </p:sp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C26E0984-A898-41C4-9EEC-A3E5DFC481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2011" y="1712119"/>
            <a:ext cx="3400425" cy="4622800"/>
          </a:xfrm>
        </p:spPr>
        <p:txBody>
          <a:bodyPr/>
          <a:lstStyle/>
          <a:p>
            <a:endParaRPr lang="de-DE"/>
          </a:p>
        </p:txBody>
      </p:sp>
      <p:sp>
        <p:nvSpPr>
          <p:cNvPr id="35" name="Google Shape;128;p26">
            <a:extLst>
              <a:ext uri="{FF2B5EF4-FFF2-40B4-BE49-F238E27FC236}">
                <a16:creationId xmlns:a16="http://schemas.microsoft.com/office/drawing/2014/main" id="{D25A6F7E-C8EC-D56F-E336-694AC99F5D08}"/>
              </a:ext>
            </a:extLst>
          </p:cNvPr>
          <p:cNvSpPr/>
          <p:nvPr userDrawn="1"/>
        </p:nvSpPr>
        <p:spPr>
          <a:xfrm rot="5400000">
            <a:off x="4529109" y="1455264"/>
            <a:ext cx="1276915" cy="2183980"/>
          </a:xfrm>
          <a:prstGeom prst="rect">
            <a:avLst/>
          </a:prstGeom>
          <a:solidFill>
            <a:schemeClr val="accent2">
              <a:alpha val="861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2"/>
              </a:solidFill>
            </a:endParaRPr>
          </a:p>
        </p:txBody>
      </p:sp>
      <p:sp>
        <p:nvSpPr>
          <p:cNvPr id="36" name="Textplatzhalter 28">
            <a:extLst>
              <a:ext uri="{FF2B5EF4-FFF2-40B4-BE49-F238E27FC236}">
                <a16:creationId xmlns:a16="http://schemas.microsoft.com/office/drawing/2014/main" id="{B9A5019F-6173-0FD3-5AE4-34DC7411A19D}"/>
              </a:ext>
            </a:extLst>
          </p:cNvPr>
          <p:cNvSpPr txBox="1">
            <a:spLocks/>
          </p:cNvSpPr>
          <p:nvPr userDrawn="1"/>
        </p:nvSpPr>
        <p:spPr>
          <a:xfrm>
            <a:off x="4149395" y="2023462"/>
            <a:ext cx="2036344" cy="10822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latin typeface="Agency FB" panose="020B0503020202020204" pitchFamily="34" charset="0"/>
              </a:rPr>
              <a:t>Vorname </a:t>
            </a:r>
            <a:br>
              <a:rPr lang="de-DE" sz="2400" dirty="0">
                <a:latin typeface="Agency FB" panose="020B0503020202020204" pitchFamily="34" charset="0"/>
              </a:rPr>
            </a:br>
            <a:r>
              <a:rPr lang="de-DE" sz="2400" dirty="0">
                <a:latin typeface="Agency FB" panose="020B0503020202020204" pitchFamily="34" charset="0"/>
              </a:rPr>
              <a:t>Nachname</a:t>
            </a:r>
            <a:br>
              <a:rPr lang="de-DE" dirty="0"/>
            </a:br>
            <a:r>
              <a:rPr lang="de-DE" sz="1800" dirty="0"/>
              <a:t>Position</a:t>
            </a:r>
            <a:endParaRPr lang="de-DE" dirty="0"/>
          </a:p>
        </p:txBody>
      </p:sp>
      <p:sp>
        <p:nvSpPr>
          <p:cNvPr id="37" name="Google Shape;128;p26">
            <a:extLst>
              <a:ext uri="{FF2B5EF4-FFF2-40B4-BE49-F238E27FC236}">
                <a16:creationId xmlns:a16="http://schemas.microsoft.com/office/drawing/2014/main" id="{2CD070C5-7F22-A07A-04A8-F1609A5A0784}"/>
              </a:ext>
            </a:extLst>
          </p:cNvPr>
          <p:cNvSpPr/>
          <p:nvPr userDrawn="1"/>
        </p:nvSpPr>
        <p:spPr>
          <a:xfrm rot="5400000">
            <a:off x="6080732" y="3927056"/>
            <a:ext cx="1276915" cy="2183980"/>
          </a:xfrm>
          <a:prstGeom prst="rect">
            <a:avLst/>
          </a:prstGeom>
          <a:solidFill>
            <a:schemeClr val="accent2">
              <a:alpha val="8616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2"/>
              </a:solidFill>
            </a:endParaRPr>
          </a:p>
        </p:txBody>
      </p:sp>
      <p:sp>
        <p:nvSpPr>
          <p:cNvPr id="38" name="Textplatzhalter 28">
            <a:extLst>
              <a:ext uri="{FF2B5EF4-FFF2-40B4-BE49-F238E27FC236}">
                <a16:creationId xmlns:a16="http://schemas.microsoft.com/office/drawing/2014/main" id="{04870F15-A97D-5268-1B1D-C60B1690FFA5}"/>
              </a:ext>
            </a:extLst>
          </p:cNvPr>
          <p:cNvSpPr txBox="1">
            <a:spLocks/>
          </p:cNvSpPr>
          <p:nvPr userDrawn="1"/>
        </p:nvSpPr>
        <p:spPr>
          <a:xfrm>
            <a:off x="5701018" y="4495254"/>
            <a:ext cx="2036344" cy="10822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tillium Web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latin typeface="Agency FB" panose="020B0503020202020204" pitchFamily="34" charset="0"/>
              </a:rPr>
              <a:t>Vorname </a:t>
            </a:r>
            <a:br>
              <a:rPr lang="de-DE" sz="2400" dirty="0">
                <a:latin typeface="Agency FB" panose="020B0503020202020204" pitchFamily="34" charset="0"/>
              </a:rPr>
            </a:br>
            <a:r>
              <a:rPr lang="de-DE" sz="2400" dirty="0">
                <a:latin typeface="Agency FB" panose="020B0503020202020204" pitchFamily="34" charset="0"/>
              </a:rPr>
              <a:t>Nachname</a:t>
            </a:r>
            <a:br>
              <a:rPr lang="de-DE" dirty="0"/>
            </a:br>
            <a:r>
              <a:rPr lang="de-DE" sz="1800" dirty="0"/>
              <a:t>Position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3646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912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AA0D7-653B-42EC-054F-DFF74F5E9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716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1709738"/>
            <a:ext cx="99039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4" y="4589463"/>
            <a:ext cx="99039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9082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66" y="1825625"/>
            <a:ext cx="4873172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628" y="1825625"/>
            <a:ext cx="4873171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2259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1922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66" y="2505075"/>
            <a:ext cx="4715102" cy="36845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028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40286" y="2505075"/>
            <a:ext cx="47151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738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389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0847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6335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6690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07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AA0D7-653B-42EC-054F-DFF74F5E9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65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66" y="365125"/>
            <a:ext cx="7129034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0913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7049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AA0D7-653B-42EC-054F-DFF74F5E9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833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1709738"/>
            <a:ext cx="99039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4" y="4589463"/>
            <a:ext cx="99039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5316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66" y="1825625"/>
            <a:ext cx="4873172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628" y="1825625"/>
            <a:ext cx="4873171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6901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1922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66" y="2505075"/>
            <a:ext cx="4715102" cy="36845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0286" y="1681163"/>
            <a:ext cx="47151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40286" y="2505075"/>
            <a:ext cx="47151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3562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067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1111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8135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457200"/>
            <a:ext cx="33285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66" y="2057400"/>
            <a:ext cx="332855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53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1251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8653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66" y="365125"/>
            <a:ext cx="7129034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34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2AAA0D7-653B-42EC-054F-DFF74F5E9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7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66" y="1709738"/>
            <a:ext cx="99039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4" y="4589463"/>
            <a:ext cx="99039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49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66" y="1825625"/>
            <a:ext cx="4873172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628" y="1825625"/>
            <a:ext cx="4873171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DFB6-D940-4DB4-9F35-7EF08E45E6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71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12.svg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7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6.svg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10.sv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5.png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12.svg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17" Type="http://schemas.openxmlformats.org/officeDocument/2006/relationships/image" Target="../media/image8.sv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6.svg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0.sv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5.png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8" Type="http://schemas.openxmlformats.org/officeDocument/2006/relationships/image" Target="../media/image10.svg"/><Relationship Id="rId3" Type="http://schemas.openxmlformats.org/officeDocument/2006/relationships/slideLayout" Target="../slideLayouts/slideLayout30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8.sv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image" Target="../media/image6.svg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7.png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4.png"/><Relationship Id="rId22" Type="http://schemas.openxmlformats.org/officeDocument/2006/relationships/image" Target="../media/image14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4.pn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14.svg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7" Type="http://schemas.openxmlformats.org/officeDocument/2006/relationships/image" Target="../media/image8.svg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6.svg"/><Relationship Id="rId23" Type="http://schemas.openxmlformats.org/officeDocument/2006/relationships/image" Target="../media/image10.svg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12.sv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5.png"/><Relationship Id="rId22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4.pn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53.xml"/><Relationship Id="rId21" Type="http://schemas.openxmlformats.org/officeDocument/2006/relationships/image" Target="../media/image14.svg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7" Type="http://schemas.openxmlformats.org/officeDocument/2006/relationships/image" Target="../media/image10.svg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6.svg"/><Relationship Id="rId23" Type="http://schemas.openxmlformats.org/officeDocument/2006/relationships/image" Target="../media/image8.svg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12.sv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5.png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344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8" r:id="rId2"/>
    <p:sldLayoutId id="2147483809" r:id="rId3"/>
    <p:sldLayoutId id="2147483810" r:id="rId4"/>
    <p:sldLayoutId id="21474838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03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825625"/>
            <a:ext cx="9910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3466" y="6356350"/>
            <a:ext cx="2137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A0C85C-5DD6-52E1-85A7-53FA87DE11D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8849877-D290-EB93-A514-D9A3A24DAD8A}"/>
              </a:ext>
            </a:extLst>
          </p:cNvPr>
          <p:cNvSpPr/>
          <p:nvPr userDrawn="1"/>
        </p:nvSpPr>
        <p:spPr>
          <a:xfrm>
            <a:off x="11825645" y="1594724"/>
            <a:ext cx="360000" cy="36685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 dirty="0"/>
              <a:t>Was ist Formula Student?</a:t>
            </a:r>
          </a:p>
        </p:txBody>
      </p:sp>
      <p:sp>
        <p:nvSpPr>
          <p:cNvPr id="10" name="Rechtwinkliges Dreieck 9">
            <a:extLst>
              <a:ext uri="{FF2B5EF4-FFF2-40B4-BE49-F238E27FC236}">
                <a16:creationId xmlns:a16="http://schemas.microsoft.com/office/drawing/2014/main" id="{00285D20-C420-E5B4-D245-E3E34B846DB2}"/>
              </a:ext>
            </a:extLst>
          </p:cNvPr>
          <p:cNvSpPr/>
          <p:nvPr userDrawn="1"/>
        </p:nvSpPr>
        <p:spPr>
          <a:xfrm rot="16200000">
            <a:off x="11832000" y="1222024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>
            <a:extLst>
              <a:ext uri="{FF2B5EF4-FFF2-40B4-BE49-F238E27FC236}">
                <a16:creationId xmlns:a16="http://schemas.microsoft.com/office/drawing/2014/main" id="{53F5E1B9-89E9-1BDC-AE1E-1CBE717AD5E3}"/>
              </a:ext>
            </a:extLst>
          </p:cNvPr>
          <p:cNvSpPr/>
          <p:nvPr userDrawn="1"/>
        </p:nvSpPr>
        <p:spPr>
          <a:xfrm rot="10800000">
            <a:off x="11832000" y="5275976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E3254DCA-27CE-D01A-6D5F-7A322A84D8A3}"/>
              </a:ext>
            </a:extLst>
          </p:cNvPr>
          <p:cNvSpPr/>
          <p:nvPr userDrawn="1"/>
        </p:nvSpPr>
        <p:spPr>
          <a:xfrm rot="16200000">
            <a:off x="-18444505" y="-253922"/>
            <a:ext cx="36740121" cy="1988820"/>
          </a:xfrm>
          <a:custGeom>
            <a:avLst/>
            <a:gdLst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5140 w 36740121"/>
              <a:gd name="connsiteY4" fmla="*/ 143581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0 w 36740121"/>
              <a:gd name="connsiteY4" fmla="*/ 140025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40121" h="1988820">
                <a:moveTo>
                  <a:pt x="0" y="0"/>
                </a:moveTo>
                <a:lnTo>
                  <a:pt x="36740121" y="0"/>
                </a:lnTo>
                <a:lnTo>
                  <a:pt x="36740121" y="1988820"/>
                </a:lnTo>
                <a:lnTo>
                  <a:pt x="19309445" y="1988820"/>
                </a:lnTo>
                <a:cubicBezTo>
                  <a:pt x="18899796" y="1977206"/>
                  <a:pt x="18774627" y="1396633"/>
                  <a:pt x="18370060" y="1400259"/>
                </a:cubicBezTo>
                <a:cubicBezTo>
                  <a:pt x="17965493" y="1403885"/>
                  <a:pt x="17845406" y="1977206"/>
                  <a:pt x="17430679" y="1988820"/>
                </a:cubicBezTo>
                <a:lnTo>
                  <a:pt x="0" y="1988820"/>
                </a:lnTo>
                <a:lnTo>
                  <a:pt x="0" y="0"/>
                </a:lnTo>
                <a:close/>
              </a:path>
            </a:pathLst>
          </a:custGeom>
          <a:solidFill>
            <a:srgbClr val="EC6607"/>
          </a:solidFill>
          <a:ln>
            <a:noFill/>
          </a:ln>
          <a:effectLst>
            <a:outerShdw blurRad="190500" sx="105000" sy="10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57" name="Grafik 56" descr="Benutzer">
            <a:extLst>
              <a:ext uri="{FF2B5EF4-FFF2-40B4-BE49-F238E27FC236}">
                <a16:creationId xmlns:a16="http://schemas.microsoft.com/office/drawing/2014/main" id="{8793C8CF-7403-A2B5-24A2-EF5C199503A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729" y="2985827"/>
            <a:ext cx="648000" cy="648000"/>
          </a:xfrm>
          <a:prstGeom prst="rect">
            <a:avLst/>
          </a:prstGeom>
        </p:spPr>
      </p:pic>
      <p:pic>
        <p:nvPicPr>
          <p:cNvPr id="65" name="Grafik 64" descr="Zielgruppe">
            <a:extLst>
              <a:ext uri="{FF2B5EF4-FFF2-40B4-BE49-F238E27FC236}">
                <a16:creationId xmlns:a16="http://schemas.microsoft.com/office/drawing/2014/main" id="{590BB759-1E43-5575-59A3-4FB0C9E3966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9395" y="5555168"/>
            <a:ext cx="648000" cy="648000"/>
          </a:xfrm>
          <a:prstGeom prst="rect">
            <a:avLst/>
          </a:prstGeom>
        </p:spPr>
      </p:pic>
      <p:pic>
        <p:nvPicPr>
          <p:cNvPr id="68" name="Grafik 67" descr="Zahnräder">
            <a:extLst>
              <a:ext uri="{FF2B5EF4-FFF2-40B4-BE49-F238E27FC236}">
                <a16:creationId xmlns:a16="http://schemas.microsoft.com/office/drawing/2014/main" id="{D0E363C3-7863-E4BB-2016-7421A5806EB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9395" y="4270497"/>
            <a:ext cx="648000" cy="648000"/>
          </a:xfrm>
          <a:prstGeom prst="rect">
            <a:avLst/>
          </a:prstGeom>
        </p:spPr>
      </p:pic>
      <p:sp>
        <p:nvSpPr>
          <p:cNvPr id="74" name="Ellipse 73">
            <a:extLst>
              <a:ext uri="{FF2B5EF4-FFF2-40B4-BE49-F238E27FC236}">
                <a16:creationId xmlns:a16="http://schemas.microsoft.com/office/drawing/2014/main" id="{B7622914-E1F1-B7A9-41AF-60BA64F1F9CF}"/>
              </a:ext>
            </a:extLst>
          </p:cNvPr>
          <p:cNvSpPr/>
          <p:nvPr/>
        </p:nvSpPr>
        <p:spPr>
          <a:xfrm>
            <a:off x="496215" y="316737"/>
            <a:ext cx="847500" cy="847500"/>
          </a:xfrm>
          <a:prstGeom prst="ellipse">
            <a:avLst/>
          </a:prstGeom>
          <a:solidFill>
            <a:srgbClr val="EC6607"/>
          </a:solidFill>
          <a:ln>
            <a:solidFill>
              <a:srgbClr val="EC660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2" name="Grafik 71" descr="Monatskalender">
            <a:extLst>
              <a:ext uri="{FF2B5EF4-FFF2-40B4-BE49-F238E27FC236}">
                <a16:creationId xmlns:a16="http://schemas.microsoft.com/office/drawing/2014/main" id="{65FDC781-BDAF-92D3-3F1D-974C14634983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9395" y="1701157"/>
            <a:ext cx="648000" cy="648000"/>
          </a:xfrm>
          <a:prstGeom prst="rect">
            <a:avLst/>
          </a:prstGeom>
        </p:spPr>
      </p:pic>
      <p:pic>
        <p:nvPicPr>
          <p:cNvPr id="77" name="Grafik 76" descr="Besprechung">
            <a:extLst>
              <a:ext uri="{FF2B5EF4-FFF2-40B4-BE49-F238E27FC236}">
                <a16:creationId xmlns:a16="http://schemas.microsoft.com/office/drawing/2014/main" id="{B0B8F20B-BCB9-94A6-56BB-A95931F6D6D1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3080" y="41648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79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03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825625"/>
            <a:ext cx="9910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3466" y="6356350"/>
            <a:ext cx="2137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A0C85C-5DD6-52E1-85A7-53FA87DE11D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8849877-D290-EB93-A514-D9A3A24DAD8A}"/>
              </a:ext>
            </a:extLst>
          </p:cNvPr>
          <p:cNvSpPr/>
          <p:nvPr userDrawn="1"/>
        </p:nvSpPr>
        <p:spPr>
          <a:xfrm>
            <a:off x="11825645" y="1594724"/>
            <a:ext cx="360000" cy="36685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 dirty="0"/>
              <a:t>Saisonablauf</a:t>
            </a:r>
          </a:p>
        </p:txBody>
      </p:sp>
      <p:sp>
        <p:nvSpPr>
          <p:cNvPr id="10" name="Rechtwinkliges Dreieck 9">
            <a:extLst>
              <a:ext uri="{FF2B5EF4-FFF2-40B4-BE49-F238E27FC236}">
                <a16:creationId xmlns:a16="http://schemas.microsoft.com/office/drawing/2014/main" id="{00285D20-C420-E5B4-D245-E3E34B846DB2}"/>
              </a:ext>
            </a:extLst>
          </p:cNvPr>
          <p:cNvSpPr/>
          <p:nvPr userDrawn="1"/>
        </p:nvSpPr>
        <p:spPr>
          <a:xfrm rot="16200000">
            <a:off x="11832000" y="1222024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>
            <a:extLst>
              <a:ext uri="{FF2B5EF4-FFF2-40B4-BE49-F238E27FC236}">
                <a16:creationId xmlns:a16="http://schemas.microsoft.com/office/drawing/2014/main" id="{53F5E1B9-89E9-1BDC-AE1E-1CBE717AD5E3}"/>
              </a:ext>
            </a:extLst>
          </p:cNvPr>
          <p:cNvSpPr/>
          <p:nvPr userDrawn="1"/>
        </p:nvSpPr>
        <p:spPr>
          <a:xfrm rot="10800000">
            <a:off x="11832000" y="5275976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E3254DCA-27CE-D01A-6D5F-7A322A84D8A3}"/>
              </a:ext>
            </a:extLst>
          </p:cNvPr>
          <p:cNvSpPr/>
          <p:nvPr userDrawn="1"/>
        </p:nvSpPr>
        <p:spPr>
          <a:xfrm rot="16200000">
            <a:off x="-18447391" y="1030748"/>
            <a:ext cx="36740121" cy="1988820"/>
          </a:xfrm>
          <a:custGeom>
            <a:avLst/>
            <a:gdLst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5140 w 36740121"/>
              <a:gd name="connsiteY4" fmla="*/ 143581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0 w 36740121"/>
              <a:gd name="connsiteY4" fmla="*/ 140025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40121" h="1988820">
                <a:moveTo>
                  <a:pt x="0" y="0"/>
                </a:moveTo>
                <a:lnTo>
                  <a:pt x="36740121" y="0"/>
                </a:lnTo>
                <a:lnTo>
                  <a:pt x="36740121" y="1988820"/>
                </a:lnTo>
                <a:lnTo>
                  <a:pt x="19309445" y="1988820"/>
                </a:lnTo>
                <a:cubicBezTo>
                  <a:pt x="18899796" y="1977206"/>
                  <a:pt x="18774627" y="1396633"/>
                  <a:pt x="18370060" y="1400259"/>
                </a:cubicBezTo>
                <a:cubicBezTo>
                  <a:pt x="17965493" y="1403885"/>
                  <a:pt x="17845406" y="1977206"/>
                  <a:pt x="17430679" y="1988820"/>
                </a:cubicBezTo>
                <a:lnTo>
                  <a:pt x="0" y="1988820"/>
                </a:lnTo>
                <a:lnTo>
                  <a:pt x="0" y="0"/>
                </a:lnTo>
                <a:close/>
              </a:path>
            </a:pathLst>
          </a:custGeom>
          <a:solidFill>
            <a:srgbClr val="EC6607"/>
          </a:solidFill>
          <a:ln>
            <a:noFill/>
          </a:ln>
          <a:effectLst>
            <a:outerShdw blurRad="190500" sx="105000" sy="10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57" name="Grafik 56" descr="Benutzer">
            <a:extLst>
              <a:ext uri="{FF2B5EF4-FFF2-40B4-BE49-F238E27FC236}">
                <a16:creationId xmlns:a16="http://schemas.microsoft.com/office/drawing/2014/main" id="{8793C8CF-7403-A2B5-24A2-EF5C199503A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729" y="2985827"/>
            <a:ext cx="648000" cy="648000"/>
          </a:xfrm>
          <a:prstGeom prst="rect">
            <a:avLst/>
          </a:prstGeom>
        </p:spPr>
      </p:pic>
      <p:pic>
        <p:nvPicPr>
          <p:cNvPr id="65" name="Grafik 64" descr="Zielgruppe">
            <a:extLst>
              <a:ext uri="{FF2B5EF4-FFF2-40B4-BE49-F238E27FC236}">
                <a16:creationId xmlns:a16="http://schemas.microsoft.com/office/drawing/2014/main" id="{590BB759-1E43-5575-59A3-4FB0C9E3966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9395" y="5555168"/>
            <a:ext cx="648000" cy="648000"/>
          </a:xfrm>
          <a:prstGeom prst="rect">
            <a:avLst/>
          </a:prstGeom>
        </p:spPr>
      </p:pic>
      <p:pic>
        <p:nvPicPr>
          <p:cNvPr id="68" name="Grafik 67" descr="Zahnräder">
            <a:extLst>
              <a:ext uri="{FF2B5EF4-FFF2-40B4-BE49-F238E27FC236}">
                <a16:creationId xmlns:a16="http://schemas.microsoft.com/office/drawing/2014/main" id="{D0E363C3-7863-E4BB-2016-7421A5806EB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9395" y="4270497"/>
            <a:ext cx="648000" cy="648000"/>
          </a:xfrm>
          <a:prstGeom prst="rect">
            <a:avLst/>
          </a:prstGeom>
        </p:spPr>
      </p:pic>
      <p:sp>
        <p:nvSpPr>
          <p:cNvPr id="74" name="Ellipse 73">
            <a:extLst>
              <a:ext uri="{FF2B5EF4-FFF2-40B4-BE49-F238E27FC236}">
                <a16:creationId xmlns:a16="http://schemas.microsoft.com/office/drawing/2014/main" id="{B7622914-E1F1-B7A9-41AF-60BA64F1F9CF}"/>
              </a:ext>
            </a:extLst>
          </p:cNvPr>
          <p:cNvSpPr/>
          <p:nvPr userDrawn="1"/>
        </p:nvSpPr>
        <p:spPr>
          <a:xfrm>
            <a:off x="493330" y="1604210"/>
            <a:ext cx="847500" cy="847500"/>
          </a:xfrm>
          <a:prstGeom prst="ellipse">
            <a:avLst/>
          </a:prstGeom>
          <a:solidFill>
            <a:srgbClr val="EC6607"/>
          </a:solidFill>
          <a:ln>
            <a:solidFill>
              <a:srgbClr val="EC660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2" name="Grafik 71" descr="Monatskalender">
            <a:extLst>
              <a:ext uri="{FF2B5EF4-FFF2-40B4-BE49-F238E27FC236}">
                <a16:creationId xmlns:a16="http://schemas.microsoft.com/office/drawing/2014/main" id="{65FDC781-BDAF-92D3-3F1D-974C14634983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3080" y="1701157"/>
            <a:ext cx="648000" cy="648000"/>
          </a:xfrm>
          <a:prstGeom prst="rect">
            <a:avLst/>
          </a:prstGeom>
        </p:spPr>
      </p:pic>
      <p:pic>
        <p:nvPicPr>
          <p:cNvPr id="77" name="Grafik 76" descr="Besprechung">
            <a:extLst>
              <a:ext uri="{FF2B5EF4-FFF2-40B4-BE49-F238E27FC236}">
                <a16:creationId xmlns:a16="http://schemas.microsoft.com/office/drawing/2014/main" id="{B0B8F20B-BCB9-94A6-56BB-A95931F6D6D1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8273" y="41648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1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03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825625"/>
            <a:ext cx="9910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3466" y="6356350"/>
            <a:ext cx="2137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A0C85C-5DD6-52E1-85A7-53FA87DE11D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8849877-D290-EB93-A514-D9A3A24DAD8A}"/>
              </a:ext>
            </a:extLst>
          </p:cNvPr>
          <p:cNvSpPr/>
          <p:nvPr userDrawn="1"/>
        </p:nvSpPr>
        <p:spPr>
          <a:xfrm>
            <a:off x="11825645" y="1594724"/>
            <a:ext cx="360000" cy="36685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 dirty="0"/>
              <a:t>Unser Team</a:t>
            </a:r>
          </a:p>
        </p:txBody>
      </p:sp>
      <p:sp>
        <p:nvSpPr>
          <p:cNvPr id="10" name="Rechtwinkliges Dreieck 9">
            <a:extLst>
              <a:ext uri="{FF2B5EF4-FFF2-40B4-BE49-F238E27FC236}">
                <a16:creationId xmlns:a16="http://schemas.microsoft.com/office/drawing/2014/main" id="{00285D20-C420-E5B4-D245-E3E34B846DB2}"/>
              </a:ext>
            </a:extLst>
          </p:cNvPr>
          <p:cNvSpPr/>
          <p:nvPr userDrawn="1"/>
        </p:nvSpPr>
        <p:spPr>
          <a:xfrm rot="16200000">
            <a:off x="11832000" y="1222024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>
            <a:extLst>
              <a:ext uri="{FF2B5EF4-FFF2-40B4-BE49-F238E27FC236}">
                <a16:creationId xmlns:a16="http://schemas.microsoft.com/office/drawing/2014/main" id="{53F5E1B9-89E9-1BDC-AE1E-1CBE717AD5E3}"/>
              </a:ext>
            </a:extLst>
          </p:cNvPr>
          <p:cNvSpPr/>
          <p:nvPr userDrawn="1"/>
        </p:nvSpPr>
        <p:spPr>
          <a:xfrm rot="10800000">
            <a:off x="11832000" y="5275976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E3254DCA-27CE-D01A-6D5F-7A322A84D8A3}"/>
              </a:ext>
            </a:extLst>
          </p:cNvPr>
          <p:cNvSpPr/>
          <p:nvPr userDrawn="1"/>
        </p:nvSpPr>
        <p:spPr>
          <a:xfrm rot="16200000">
            <a:off x="-18439965" y="2315418"/>
            <a:ext cx="36740121" cy="1988820"/>
          </a:xfrm>
          <a:custGeom>
            <a:avLst/>
            <a:gdLst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5140 w 36740121"/>
              <a:gd name="connsiteY4" fmla="*/ 143581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0 w 36740121"/>
              <a:gd name="connsiteY4" fmla="*/ 140025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40121" h="1988820">
                <a:moveTo>
                  <a:pt x="0" y="0"/>
                </a:moveTo>
                <a:lnTo>
                  <a:pt x="36740121" y="0"/>
                </a:lnTo>
                <a:lnTo>
                  <a:pt x="36740121" y="1988820"/>
                </a:lnTo>
                <a:lnTo>
                  <a:pt x="19309445" y="1988820"/>
                </a:lnTo>
                <a:cubicBezTo>
                  <a:pt x="18899796" y="1977206"/>
                  <a:pt x="18774627" y="1396633"/>
                  <a:pt x="18370060" y="1400259"/>
                </a:cubicBezTo>
                <a:cubicBezTo>
                  <a:pt x="17965493" y="1403885"/>
                  <a:pt x="17845406" y="1977206"/>
                  <a:pt x="17430679" y="1988820"/>
                </a:cubicBezTo>
                <a:lnTo>
                  <a:pt x="0" y="1988820"/>
                </a:lnTo>
                <a:lnTo>
                  <a:pt x="0" y="0"/>
                </a:lnTo>
                <a:close/>
              </a:path>
            </a:pathLst>
          </a:custGeom>
          <a:solidFill>
            <a:srgbClr val="EC6607"/>
          </a:solidFill>
          <a:ln>
            <a:noFill/>
          </a:ln>
          <a:effectLst>
            <a:outerShdw blurRad="190500" sx="105000" sy="10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65" name="Grafik 64" descr="Zielgruppe">
            <a:extLst>
              <a:ext uri="{FF2B5EF4-FFF2-40B4-BE49-F238E27FC236}">
                <a16:creationId xmlns:a16="http://schemas.microsoft.com/office/drawing/2014/main" id="{590BB759-1E43-5575-59A3-4FB0C9E3966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9395" y="5555168"/>
            <a:ext cx="648000" cy="648000"/>
          </a:xfrm>
          <a:prstGeom prst="rect">
            <a:avLst/>
          </a:prstGeom>
        </p:spPr>
      </p:pic>
      <p:pic>
        <p:nvPicPr>
          <p:cNvPr id="68" name="Grafik 67" descr="Zahnräder">
            <a:extLst>
              <a:ext uri="{FF2B5EF4-FFF2-40B4-BE49-F238E27FC236}">
                <a16:creationId xmlns:a16="http://schemas.microsoft.com/office/drawing/2014/main" id="{D0E363C3-7863-E4BB-2016-7421A5806EB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9395" y="4270497"/>
            <a:ext cx="648000" cy="648000"/>
          </a:xfrm>
          <a:prstGeom prst="rect">
            <a:avLst/>
          </a:prstGeom>
        </p:spPr>
      </p:pic>
      <p:sp>
        <p:nvSpPr>
          <p:cNvPr id="74" name="Ellipse 73">
            <a:extLst>
              <a:ext uri="{FF2B5EF4-FFF2-40B4-BE49-F238E27FC236}">
                <a16:creationId xmlns:a16="http://schemas.microsoft.com/office/drawing/2014/main" id="{B7622914-E1F1-B7A9-41AF-60BA64F1F9CF}"/>
              </a:ext>
            </a:extLst>
          </p:cNvPr>
          <p:cNvSpPr/>
          <p:nvPr/>
        </p:nvSpPr>
        <p:spPr>
          <a:xfrm>
            <a:off x="500756" y="2886077"/>
            <a:ext cx="847500" cy="847500"/>
          </a:xfrm>
          <a:prstGeom prst="ellipse">
            <a:avLst/>
          </a:prstGeom>
          <a:solidFill>
            <a:srgbClr val="EC6607"/>
          </a:solidFill>
          <a:ln>
            <a:solidFill>
              <a:srgbClr val="EC660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2" name="Grafik 71" descr="Monatskalender">
            <a:extLst>
              <a:ext uri="{FF2B5EF4-FFF2-40B4-BE49-F238E27FC236}">
                <a16:creationId xmlns:a16="http://schemas.microsoft.com/office/drawing/2014/main" id="{65FDC781-BDAF-92D3-3F1D-974C14634983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9395" y="1701157"/>
            <a:ext cx="648000" cy="648000"/>
          </a:xfrm>
          <a:prstGeom prst="rect">
            <a:avLst/>
          </a:prstGeom>
        </p:spPr>
      </p:pic>
      <p:pic>
        <p:nvPicPr>
          <p:cNvPr id="77" name="Grafik 76" descr="Besprechung">
            <a:extLst>
              <a:ext uri="{FF2B5EF4-FFF2-40B4-BE49-F238E27FC236}">
                <a16:creationId xmlns:a16="http://schemas.microsoft.com/office/drawing/2014/main" id="{B0B8F20B-BCB9-94A6-56BB-A95931F6D6D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8454" y="416487"/>
            <a:ext cx="648000" cy="648000"/>
          </a:xfrm>
          <a:prstGeom prst="rect">
            <a:avLst/>
          </a:prstGeom>
        </p:spPr>
      </p:pic>
      <p:pic>
        <p:nvPicPr>
          <p:cNvPr id="57" name="Grafik 56" descr="Benutzer">
            <a:extLst>
              <a:ext uri="{FF2B5EF4-FFF2-40B4-BE49-F238E27FC236}">
                <a16:creationId xmlns:a16="http://schemas.microsoft.com/office/drawing/2014/main" id="{8793C8CF-7403-A2B5-24A2-EF5C199503A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0506" y="298582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2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44" r:id="rId9"/>
    <p:sldLayoutId id="2147483917" r:id="rId10"/>
    <p:sldLayoutId id="2147483918" r:id="rId11"/>
    <p:sldLayoutId id="21474839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03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825625"/>
            <a:ext cx="9910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3466" y="6356350"/>
            <a:ext cx="2137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A0C85C-5DD6-52E1-85A7-53FA87DE11D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8849877-D290-EB93-A514-D9A3A24DAD8A}"/>
              </a:ext>
            </a:extLst>
          </p:cNvPr>
          <p:cNvSpPr/>
          <p:nvPr userDrawn="1"/>
        </p:nvSpPr>
        <p:spPr>
          <a:xfrm>
            <a:off x="11825645" y="1594724"/>
            <a:ext cx="360000" cy="36685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 dirty="0"/>
              <a:t>Der Iltis</a:t>
            </a:r>
          </a:p>
        </p:txBody>
      </p:sp>
      <p:sp>
        <p:nvSpPr>
          <p:cNvPr id="10" name="Rechtwinkliges Dreieck 9">
            <a:extLst>
              <a:ext uri="{FF2B5EF4-FFF2-40B4-BE49-F238E27FC236}">
                <a16:creationId xmlns:a16="http://schemas.microsoft.com/office/drawing/2014/main" id="{00285D20-C420-E5B4-D245-E3E34B846DB2}"/>
              </a:ext>
            </a:extLst>
          </p:cNvPr>
          <p:cNvSpPr/>
          <p:nvPr userDrawn="1"/>
        </p:nvSpPr>
        <p:spPr>
          <a:xfrm rot="16200000">
            <a:off x="11832000" y="1222024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>
            <a:extLst>
              <a:ext uri="{FF2B5EF4-FFF2-40B4-BE49-F238E27FC236}">
                <a16:creationId xmlns:a16="http://schemas.microsoft.com/office/drawing/2014/main" id="{53F5E1B9-89E9-1BDC-AE1E-1CBE717AD5E3}"/>
              </a:ext>
            </a:extLst>
          </p:cNvPr>
          <p:cNvSpPr/>
          <p:nvPr userDrawn="1"/>
        </p:nvSpPr>
        <p:spPr>
          <a:xfrm rot="10800000">
            <a:off x="11832000" y="5275976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E3254DCA-27CE-D01A-6D5F-7A322A84D8A3}"/>
              </a:ext>
            </a:extLst>
          </p:cNvPr>
          <p:cNvSpPr/>
          <p:nvPr userDrawn="1"/>
        </p:nvSpPr>
        <p:spPr>
          <a:xfrm rot="16200000">
            <a:off x="-18447391" y="3600088"/>
            <a:ext cx="36740121" cy="1988820"/>
          </a:xfrm>
          <a:custGeom>
            <a:avLst/>
            <a:gdLst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5140 w 36740121"/>
              <a:gd name="connsiteY4" fmla="*/ 143581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0 w 36740121"/>
              <a:gd name="connsiteY4" fmla="*/ 140025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40121" h="1988820">
                <a:moveTo>
                  <a:pt x="0" y="0"/>
                </a:moveTo>
                <a:lnTo>
                  <a:pt x="36740121" y="0"/>
                </a:lnTo>
                <a:lnTo>
                  <a:pt x="36740121" y="1988820"/>
                </a:lnTo>
                <a:lnTo>
                  <a:pt x="19309445" y="1988820"/>
                </a:lnTo>
                <a:cubicBezTo>
                  <a:pt x="18899796" y="1977206"/>
                  <a:pt x="18774627" y="1396633"/>
                  <a:pt x="18370060" y="1400259"/>
                </a:cubicBezTo>
                <a:cubicBezTo>
                  <a:pt x="17965493" y="1403885"/>
                  <a:pt x="17845406" y="1977206"/>
                  <a:pt x="17430679" y="1988820"/>
                </a:cubicBezTo>
                <a:lnTo>
                  <a:pt x="0" y="1988820"/>
                </a:lnTo>
                <a:lnTo>
                  <a:pt x="0" y="0"/>
                </a:lnTo>
                <a:close/>
              </a:path>
            </a:pathLst>
          </a:custGeom>
          <a:solidFill>
            <a:srgbClr val="EC6607"/>
          </a:solidFill>
          <a:ln>
            <a:noFill/>
          </a:ln>
          <a:effectLst>
            <a:outerShdw blurRad="190500" sx="105000" sy="10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57" name="Grafik 56" descr="Benutzer">
            <a:extLst>
              <a:ext uri="{FF2B5EF4-FFF2-40B4-BE49-F238E27FC236}">
                <a16:creationId xmlns:a16="http://schemas.microsoft.com/office/drawing/2014/main" id="{8793C8CF-7403-A2B5-24A2-EF5C199503A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729" y="2985827"/>
            <a:ext cx="648000" cy="648000"/>
          </a:xfrm>
          <a:prstGeom prst="rect">
            <a:avLst/>
          </a:prstGeom>
        </p:spPr>
      </p:pic>
      <p:pic>
        <p:nvPicPr>
          <p:cNvPr id="65" name="Grafik 64" descr="Zielgruppe">
            <a:extLst>
              <a:ext uri="{FF2B5EF4-FFF2-40B4-BE49-F238E27FC236}">
                <a16:creationId xmlns:a16="http://schemas.microsoft.com/office/drawing/2014/main" id="{590BB759-1E43-5575-59A3-4FB0C9E3966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9395" y="5555168"/>
            <a:ext cx="648000" cy="648000"/>
          </a:xfrm>
          <a:prstGeom prst="rect">
            <a:avLst/>
          </a:prstGeom>
        </p:spPr>
      </p:pic>
      <p:sp>
        <p:nvSpPr>
          <p:cNvPr id="74" name="Ellipse 73">
            <a:extLst>
              <a:ext uri="{FF2B5EF4-FFF2-40B4-BE49-F238E27FC236}">
                <a16:creationId xmlns:a16="http://schemas.microsoft.com/office/drawing/2014/main" id="{B7622914-E1F1-B7A9-41AF-60BA64F1F9CF}"/>
              </a:ext>
            </a:extLst>
          </p:cNvPr>
          <p:cNvSpPr/>
          <p:nvPr/>
        </p:nvSpPr>
        <p:spPr>
          <a:xfrm>
            <a:off x="493330" y="4170747"/>
            <a:ext cx="847500" cy="847500"/>
          </a:xfrm>
          <a:prstGeom prst="ellipse">
            <a:avLst/>
          </a:prstGeom>
          <a:solidFill>
            <a:srgbClr val="EC6607"/>
          </a:solidFill>
          <a:ln>
            <a:solidFill>
              <a:srgbClr val="EC660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2" name="Grafik 71" descr="Monatskalender">
            <a:extLst>
              <a:ext uri="{FF2B5EF4-FFF2-40B4-BE49-F238E27FC236}">
                <a16:creationId xmlns:a16="http://schemas.microsoft.com/office/drawing/2014/main" id="{65FDC781-BDAF-92D3-3F1D-974C1463498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9395" y="1701157"/>
            <a:ext cx="648000" cy="648000"/>
          </a:xfrm>
          <a:prstGeom prst="rect">
            <a:avLst/>
          </a:prstGeom>
        </p:spPr>
      </p:pic>
      <p:pic>
        <p:nvPicPr>
          <p:cNvPr id="77" name="Grafik 76" descr="Besprechung">
            <a:extLst>
              <a:ext uri="{FF2B5EF4-FFF2-40B4-BE49-F238E27FC236}">
                <a16:creationId xmlns:a16="http://schemas.microsoft.com/office/drawing/2014/main" id="{B0B8F20B-BCB9-94A6-56BB-A95931F6D6D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8273" y="410822"/>
            <a:ext cx="648000" cy="648000"/>
          </a:xfrm>
          <a:prstGeom prst="rect">
            <a:avLst/>
          </a:prstGeom>
        </p:spPr>
      </p:pic>
      <p:pic>
        <p:nvPicPr>
          <p:cNvPr id="68" name="Grafik 67" descr="Zahnräder">
            <a:extLst>
              <a:ext uri="{FF2B5EF4-FFF2-40B4-BE49-F238E27FC236}">
                <a16:creationId xmlns:a16="http://schemas.microsoft.com/office/drawing/2014/main" id="{D0E363C3-7863-E4BB-2016-7421A5806EB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4753" y="4264833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0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66" y="365125"/>
            <a:ext cx="99103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66" y="1825625"/>
            <a:ext cx="99103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3466" y="6356350"/>
            <a:ext cx="21379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BB05-A934-45BD-A932-AB764A68E87D}" type="datetimeFigureOut">
              <a:rPr lang="de-DE" smtClean="0"/>
              <a:t>24.10.23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EDFB6-D940-4DB4-9F35-7EF08E45E6F9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BA0C85C-5DD6-52E1-85A7-53FA87DE11D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82" y="98089"/>
            <a:ext cx="1645902" cy="92582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8849877-D290-EB93-A514-D9A3A24DAD8A}"/>
              </a:ext>
            </a:extLst>
          </p:cNvPr>
          <p:cNvSpPr/>
          <p:nvPr userDrawn="1"/>
        </p:nvSpPr>
        <p:spPr>
          <a:xfrm>
            <a:off x="11825645" y="1594724"/>
            <a:ext cx="360000" cy="36685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 dirty="0" err="1"/>
              <a:t>Join</a:t>
            </a:r>
            <a:r>
              <a:rPr lang="de-DE" sz="2400" dirty="0"/>
              <a:t> </a:t>
            </a:r>
            <a:r>
              <a:rPr lang="de-DE" sz="2400" dirty="0" err="1"/>
              <a:t>us</a:t>
            </a:r>
            <a:r>
              <a:rPr lang="de-DE" sz="2400" dirty="0"/>
              <a:t>!</a:t>
            </a:r>
          </a:p>
        </p:txBody>
      </p:sp>
      <p:sp>
        <p:nvSpPr>
          <p:cNvPr id="10" name="Rechtwinkliges Dreieck 9">
            <a:extLst>
              <a:ext uri="{FF2B5EF4-FFF2-40B4-BE49-F238E27FC236}">
                <a16:creationId xmlns:a16="http://schemas.microsoft.com/office/drawing/2014/main" id="{00285D20-C420-E5B4-D245-E3E34B846DB2}"/>
              </a:ext>
            </a:extLst>
          </p:cNvPr>
          <p:cNvSpPr/>
          <p:nvPr userDrawn="1"/>
        </p:nvSpPr>
        <p:spPr>
          <a:xfrm rot="16200000">
            <a:off x="11832000" y="1222024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>
            <a:extLst>
              <a:ext uri="{FF2B5EF4-FFF2-40B4-BE49-F238E27FC236}">
                <a16:creationId xmlns:a16="http://schemas.microsoft.com/office/drawing/2014/main" id="{53F5E1B9-89E9-1BDC-AE1E-1CBE717AD5E3}"/>
              </a:ext>
            </a:extLst>
          </p:cNvPr>
          <p:cNvSpPr/>
          <p:nvPr userDrawn="1"/>
        </p:nvSpPr>
        <p:spPr>
          <a:xfrm rot="10800000">
            <a:off x="11832000" y="5275976"/>
            <a:ext cx="360000" cy="360000"/>
          </a:xfrm>
          <a:prstGeom prst="rt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E3254DCA-27CE-D01A-6D5F-7A322A84D8A3}"/>
              </a:ext>
            </a:extLst>
          </p:cNvPr>
          <p:cNvSpPr/>
          <p:nvPr userDrawn="1"/>
        </p:nvSpPr>
        <p:spPr>
          <a:xfrm rot="16200000">
            <a:off x="-18439965" y="4884759"/>
            <a:ext cx="36740121" cy="1988820"/>
          </a:xfrm>
          <a:custGeom>
            <a:avLst/>
            <a:gdLst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1 w 36740121"/>
              <a:gd name="connsiteY4" fmla="*/ 134437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5140 w 36740121"/>
              <a:gd name="connsiteY4" fmla="*/ 143581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  <a:gd name="connsiteX0" fmla="*/ 0 w 36740121"/>
              <a:gd name="connsiteY0" fmla="*/ 0 h 1988820"/>
              <a:gd name="connsiteX1" fmla="*/ 36740121 w 36740121"/>
              <a:gd name="connsiteY1" fmla="*/ 0 h 1988820"/>
              <a:gd name="connsiteX2" fmla="*/ 36740121 w 36740121"/>
              <a:gd name="connsiteY2" fmla="*/ 1988820 h 1988820"/>
              <a:gd name="connsiteX3" fmla="*/ 19309445 w 36740121"/>
              <a:gd name="connsiteY3" fmla="*/ 1988820 h 1988820"/>
              <a:gd name="connsiteX4" fmla="*/ 18370060 w 36740121"/>
              <a:gd name="connsiteY4" fmla="*/ 1400259 h 1988820"/>
              <a:gd name="connsiteX5" fmla="*/ 17430679 w 36740121"/>
              <a:gd name="connsiteY5" fmla="*/ 1988820 h 1988820"/>
              <a:gd name="connsiteX6" fmla="*/ 0 w 36740121"/>
              <a:gd name="connsiteY6" fmla="*/ 1988820 h 1988820"/>
              <a:gd name="connsiteX7" fmla="*/ 0 w 36740121"/>
              <a:gd name="connsiteY7" fmla="*/ 0 h 198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40121" h="1988820">
                <a:moveTo>
                  <a:pt x="0" y="0"/>
                </a:moveTo>
                <a:lnTo>
                  <a:pt x="36740121" y="0"/>
                </a:lnTo>
                <a:lnTo>
                  <a:pt x="36740121" y="1988820"/>
                </a:lnTo>
                <a:lnTo>
                  <a:pt x="19309445" y="1988820"/>
                </a:lnTo>
                <a:cubicBezTo>
                  <a:pt x="18899796" y="1977206"/>
                  <a:pt x="18774627" y="1396633"/>
                  <a:pt x="18370060" y="1400259"/>
                </a:cubicBezTo>
                <a:cubicBezTo>
                  <a:pt x="17965493" y="1403885"/>
                  <a:pt x="17845406" y="1977206"/>
                  <a:pt x="17430679" y="1988820"/>
                </a:cubicBezTo>
                <a:lnTo>
                  <a:pt x="0" y="1988820"/>
                </a:lnTo>
                <a:lnTo>
                  <a:pt x="0" y="0"/>
                </a:lnTo>
                <a:close/>
              </a:path>
            </a:pathLst>
          </a:custGeom>
          <a:solidFill>
            <a:srgbClr val="EC6607"/>
          </a:solidFill>
          <a:ln>
            <a:noFill/>
          </a:ln>
          <a:effectLst>
            <a:outerShdw blurRad="190500" sx="105000" sy="105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57" name="Grafik 56" descr="Benutzer">
            <a:extLst>
              <a:ext uri="{FF2B5EF4-FFF2-40B4-BE49-F238E27FC236}">
                <a16:creationId xmlns:a16="http://schemas.microsoft.com/office/drawing/2014/main" id="{8793C8CF-7403-A2B5-24A2-EF5C199503A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729" y="2985827"/>
            <a:ext cx="648000" cy="648000"/>
          </a:xfrm>
          <a:prstGeom prst="rect">
            <a:avLst/>
          </a:prstGeom>
        </p:spPr>
      </p:pic>
      <p:pic>
        <p:nvPicPr>
          <p:cNvPr id="68" name="Grafik 67" descr="Zahnräder">
            <a:extLst>
              <a:ext uri="{FF2B5EF4-FFF2-40B4-BE49-F238E27FC236}">
                <a16:creationId xmlns:a16="http://schemas.microsoft.com/office/drawing/2014/main" id="{D0E363C3-7863-E4BB-2016-7421A5806EB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9395" y="4270497"/>
            <a:ext cx="648000" cy="648000"/>
          </a:xfrm>
          <a:prstGeom prst="rect">
            <a:avLst/>
          </a:prstGeom>
        </p:spPr>
      </p:pic>
      <p:sp>
        <p:nvSpPr>
          <p:cNvPr id="74" name="Ellipse 73">
            <a:extLst>
              <a:ext uri="{FF2B5EF4-FFF2-40B4-BE49-F238E27FC236}">
                <a16:creationId xmlns:a16="http://schemas.microsoft.com/office/drawing/2014/main" id="{B7622914-E1F1-B7A9-41AF-60BA64F1F9CF}"/>
              </a:ext>
            </a:extLst>
          </p:cNvPr>
          <p:cNvSpPr/>
          <p:nvPr/>
        </p:nvSpPr>
        <p:spPr>
          <a:xfrm>
            <a:off x="500756" y="5455418"/>
            <a:ext cx="847500" cy="847500"/>
          </a:xfrm>
          <a:prstGeom prst="ellipse">
            <a:avLst/>
          </a:prstGeom>
          <a:solidFill>
            <a:srgbClr val="EC6607"/>
          </a:solidFill>
          <a:ln>
            <a:solidFill>
              <a:srgbClr val="EC660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2" name="Grafik 71" descr="Monatskalender">
            <a:extLst>
              <a:ext uri="{FF2B5EF4-FFF2-40B4-BE49-F238E27FC236}">
                <a16:creationId xmlns:a16="http://schemas.microsoft.com/office/drawing/2014/main" id="{65FDC781-BDAF-92D3-3F1D-974C1463498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9395" y="1701157"/>
            <a:ext cx="648000" cy="648000"/>
          </a:xfrm>
          <a:prstGeom prst="rect">
            <a:avLst/>
          </a:prstGeom>
        </p:spPr>
      </p:pic>
      <p:pic>
        <p:nvPicPr>
          <p:cNvPr id="77" name="Grafik 76" descr="Besprechung">
            <a:extLst>
              <a:ext uri="{FF2B5EF4-FFF2-40B4-BE49-F238E27FC236}">
                <a16:creationId xmlns:a16="http://schemas.microsoft.com/office/drawing/2014/main" id="{B0B8F20B-BCB9-94A6-56BB-A95931F6D6D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9395" y="416487"/>
            <a:ext cx="648000" cy="648000"/>
          </a:xfrm>
          <a:prstGeom prst="rect">
            <a:avLst/>
          </a:prstGeom>
        </p:spPr>
      </p:pic>
      <p:pic>
        <p:nvPicPr>
          <p:cNvPr id="65" name="Grafik 64" descr="Zielgruppe">
            <a:extLst>
              <a:ext uri="{FF2B5EF4-FFF2-40B4-BE49-F238E27FC236}">
                <a16:creationId xmlns:a16="http://schemas.microsoft.com/office/drawing/2014/main" id="{590BB759-1E43-5575-59A3-4FB0C9E39662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0506" y="555516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9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gency FB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12" Type="http://schemas.openxmlformats.org/officeDocument/2006/relationships/image" Target="../media/image20.svg"/><Relationship Id="rId2" Type="http://schemas.openxmlformats.org/officeDocument/2006/relationships/diagramData" Target="../diagrams/data1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4403028" y="5237801"/>
            <a:ext cx="1757128" cy="819149"/>
          </a:xfrm>
          <a:prstGeom prst="rect">
            <a:avLst/>
          </a:prstGeom>
          <a:solidFill>
            <a:srgbClr val="F6813C"/>
          </a:solidFill>
          <a:ln>
            <a:solidFill>
              <a:srgbClr val="F68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879108" y="4008840"/>
            <a:ext cx="1757128" cy="819149"/>
          </a:xfrm>
          <a:prstGeom prst="rect">
            <a:avLst/>
          </a:prstGeom>
          <a:solidFill>
            <a:srgbClr val="F6813C"/>
          </a:solidFill>
          <a:ln>
            <a:solidFill>
              <a:srgbClr val="F68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4880991" y="2776143"/>
            <a:ext cx="1757128" cy="819149"/>
          </a:xfrm>
          <a:prstGeom prst="rect">
            <a:avLst/>
          </a:prstGeom>
          <a:solidFill>
            <a:srgbClr val="F6813C"/>
          </a:solidFill>
          <a:ln>
            <a:solidFill>
              <a:srgbClr val="F68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9872" y="99256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b="1" dirty="0">
                <a:solidFill>
                  <a:srgbClr val="E95815"/>
                </a:solidFill>
              </a:rPr>
              <a:t>Das Bodensee Racing Team </a:t>
            </a: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458978406"/>
              </p:ext>
            </p:extLst>
          </p:nvPr>
        </p:nvGraphicFramePr>
        <p:xfrm>
          <a:off x="54864" y="1138762"/>
          <a:ext cx="5946477" cy="53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 descr="Ein Bild, das draußen, Person, Schuhwerk, Straße enthält.&#10;&#10;Automatisch generierte Beschreibung">
            <a:extLst>
              <a:ext uri="{FF2B5EF4-FFF2-40B4-BE49-F238E27FC236}">
                <a16:creationId xmlns:a16="http://schemas.microsoft.com/office/drawing/2014/main" id="{00E2CFF6-956B-A412-41B7-F4179E6B99F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t="24471" r="152" b="31308"/>
          <a:stretch/>
        </p:blipFill>
        <p:spPr>
          <a:xfrm>
            <a:off x="6493566" y="4026097"/>
            <a:ext cx="3844752" cy="2452809"/>
          </a:xfrm>
          <a:prstGeom prst="parallelogram">
            <a:avLst/>
          </a:prstGeom>
        </p:spPr>
      </p:pic>
      <p:pic>
        <p:nvPicPr>
          <p:cNvPr id="7" name="Grafik 6" descr="Ein Bild, das Rad, Transport, draußen, Straße enthält.&#10;&#10;Automatisch generierte Beschreibung">
            <a:extLst>
              <a:ext uri="{FF2B5EF4-FFF2-40B4-BE49-F238E27FC236}">
                <a16:creationId xmlns:a16="http://schemas.microsoft.com/office/drawing/2014/main" id="{BF5D7CE5-E6CA-75C7-525B-B4D247A80E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3" b="17680"/>
          <a:stretch/>
        </p:blipFill>
        <p:spPr>
          <a:xfrm>
            <a:off x="7186125" y="1129004"/>
            <a:ext cx="3869077" cy="2589183"/>
          </a:xfrm>
          <a:prstGeom prst="parallelogram">
            <a:avLst/>
          </a:prstGeom>
        </p:spPr>
      </p:pic>
      <p:sp>
        <p:nvSpPr>
          <p:cNvPr id="8" name="Freihandform: Form 4">
            <a:extLst>
              <a:ext uri="{FF2B5EF4-FFF2-40B4-BE49-F238E27FC236}">
                <a16:creationId xmlns:a16="http://schemas.microsoft.com/office/drawing/2014/main" id="{E66E872E-7061-2B7F-33BB-0EC1066EDBEE}"/>
              </a:ext>
            </a:extLst>
          </p:cNvPr>
          <p:cNvSpPr/>
          <p:nvPr/>
        </p:nvSpPr>
        <p:spPr>
          <a:xfrm rot="851744">
            <a:off x="7354916" y="1267695"/>
            <a:ext cx="339018" cy="2311798"/>
          </a:xfrm>
          <a:custGeom>
            <a:avLst/>
            <a:gdLst>
              <a:gd name="connsiteX0" fmla="*/ 0 w 1077168"/>
              <a:gd name="connsiteY0" fmla="*/ 526884 h 3929865"/>
              <a:gd name="connsiteX1" fmla="*/ 1077168 w 1077168"/>
              <a:gd name="connsiteY1" fmla="*/ 0 h 3929865"/>
              <a:gd name="connsiteX2" fmla="*/ 1077168 w 1077168"/>
              <a:gd name="connsiteY2" fmla="*/ 3402981 h 3929865"/>
              <a:gd name="connsiteX3" fmla="*/ 0 w 1077168"/>
              <a:gd name="connsiteY3" fmla="*/ 3929865 h 392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68" h="3929865">
                <a:moveTo>
                  <a:pt x="0" y="526884"/>
                </a:moveTo>
                <a:lnTo>
                  <a:pt x="1077168" y="0"/>
                </a:lnTo>
                <a:lnTo>
                  <a:pt x="1077168" y="3402981"/>
                </a:lnTo>
                <a:lnTo>
                  <a:pt x="0" y="3929865"/>
                </a:lnTo>
                <a:close/>
              </a:path>
            </a:pathLst>
          </a:custGeom>
          <a:solidFill>
            <a:srgbClr val="F6813C"/>
          </a:solidFill>
          <a:ln w="12700" cap="flat" cmpd="sng" algn="ctr">
            <a:solidFill>
              <a:srgbClr val="F6813C"/>
            </a:solidFill>
            <a:prstDash val="solid"/>
            <a:miter lim="800000"/>
          </a:ln>
          <a:effectLst>
            <a:outerShdw blurRad="190500" sx="105000" sy="105000" algn="ctr" rotWithShape="0">
              <a:prstClr val="black">
                <a:alpha val="16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ihandform: Form 4">
            <a:extLst>
              <a:ext uri="{FF2B5EF4-FFF2-40B4-BE49-F238E27FC236}">
                <a16:creationId xmlns:a16="http://schemas.microsoft.com/office/drawing/2014/main" id="{E66E872E-7061-2B7F-33BB-0EC1066EDBEE}"/>
              </a:ext>
            </a:extLst>
          </p:cNvPr>
          <p:cNvSpPr/>
          <p:nvPr/>
        </p:nvSpPr>
        <p:spPr>
          <a:xfrm rot="851744">
            <a:off x="6641229" y="4181661"/>
            <a:ext cx="339018" cy="2311798"/>
          </a:xfrm>
          <a:custGeom>
            <a:avLst/>
            <a:gdLst>
              <a:gd name="connsiteX0" fmla="*/ 0 w 1077168"/>
              <a:gd name="connsiteY0" fmla="*/ 526884 h 3929865"/>
              <a:gd name="connsiteX1" fmla="*/ 1077168 w 1077168"/>
              <a:gd name="connsiteY1" fmla="*/ 0 h 3929865"/>
              <a:gd name="connsiteX2" fmla="*/ 1077168 w 1077168"/>
              <a:gd name="connsiteY2" fmla="*/ 3402981 h 3929865"/>
              <a:gd name="connsiteX3" fmla="*/ 0 w 1077168"/>
              <a:gd name="connsiteY3" fmla="*/ 3929865 h 392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68" h="3929865">
                <a:moveTo>
                  <a:pt x="0" y="526884"/>
                </a:moveTo>
                <a:lnTo>
                  <a:pt x="1077168" y="0"/>
                </a:lnTo>
                <a:lnTo>
                  <a:pt x="1077168" y="3402981"/>
                </a:lnTo>
                <a:lnTo>
                  <a:pt x="0" y="3929865"/>
                </a:lnTo>
                <a:close/>
              </a:path>
            </a:pathLst>
          </a:custGeom>
          <a:solidFill>
            <a:srgbClr val="F6813C"/>
          </a:solidFill>
          <a:ln w="12700" cap="flat" cmpd="sng" algn="ctr">
            <a:solidFill>
              <a:srgbClr val="F6813C"/>
            </a:solidFill>
            <a:prstDash val="solid"/>
            <a:miter lim="800000"/>
          </a:ln>
          <a:effectLst>
            <a:outerShdw blurRad="190500" sx="105000" sy="105000" algn="ctr" rotWithShape="0">
              <a:prstClr val="black">
                <a:alpha val="16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288991" y="1547813"/>
            <a:ext cx="1757128" cy="819149"/>
          </a:xfrm>
          <a:prstGeom prst="rect">
            <a:avLst/>
          </a:prstGeom>
          <a:solidFill>
            <a:srgbClr val="F6813C"/>
          </a:solidFill>
          <a:ln>
            <a:solidFill>
              <a:srgbClr val="F68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 rot="829848">
            <a:off x="6236088" y="1128184"/>
            <a:ext cx="763594" cy="52834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ihandform 11"/>
          <p:cNvSpPr/>
          <p:nvPr/>
        </p:nvSpPr>
        <p:spPr>
          <a:xfrm rot="3893779">
            <a:off x="-230002" y="1062951"/>
            <a:ext cx="357775" cy="396940"/>
          </a:xfrm>
          <a:custGeom>
            <a:avLst/>
            <a:gdLst>
              <a:gd name="connsiteX0" fmla="*/ 0 w 420624"/>
              <a:gd name="connsiteY0" fmla="*/ 246888 h 246888"/>
              <a:gd name="connsiteX1" fmla="*/ 210312 w 420624"/>
              <a:gd name="connsiteY1" fmla="*/ 64008 h 246888"/>
              <a:gd name="connsiteX2" fmla="*/ 420624 w 420624"/>
              <a:gd name="connsiteY2" fmla="*/ 0 h 24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624" h="246888">
                <a:moveTo>
                  <a:pt x="0" y="246888"/>
                </a:moveTo>
                <a:cubicBezTo>
                  <a:pt x="70104" y="176022"/>
                  <a:pt x="140208" y="105156"/>
                  <a:pt x="210312" y="64008"/>
                </a:cubicBezTo>
                <a:cubicBezTo>
                  <a:pt x="280416" y="22860"/>
                  <a:pt x="350520" y="11430"/>
                  <a:pt x="420624" y="0"/>
                </a:cubicBezTo>
              </a:path>
            </a:pathLst>
          </a:custGeom>
          <a:noFill/>
          <a:ln w="38100">
            <a:solidFill>
              <a:srgbClr val="F68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reihandform 18"/>
          <p:cNvSpPr/>
          <p:nvPr/>
        </p:nvSpPr>
        <p:spPr>
          <a:xfrm rot="6551220" flipH="1">
            <a:off x="-202450" y="6142711"/>
            <a:ext cx="283977" cy="424129"/>
          </a:xfrm>
          <a:custGeom>
            <a:avLst/>
            <a:gdLst>
              <a:gd name="connsiteX0" fmla="*/ 0 w 420624"/>
              <a:gd name="connsiteY0" fmla="*/ 246888 h 246888"/>
              <a:gd name="connsiteX1" fmla="*/ 210312 w 420624"/>
              <a:gd name="connsiteY1" fmla="*/ 64008 h 246888"/>
              <a:gd name="connsiteX2" fmla="*/ 420624 w 420624"/>
              <a:gd name="connsiteY2" fmla="*/ 0 h 24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624" h="246888">
                <a:moveTo>
                  <a:pt x="0" y="246888"/>
                </a:moveTo>
                <a:cubicBezTo>
                  <a:pt x="70104" y="176022"/>
                  <a:pt x="140208" y="105156"/>
                  <a:pt x="210312" y="64008"/>
                </a:cubicBezTo>
                <a:cubicBezTo>
                  <a:pt x="280416" y="22860"/>
                  <a:pt x="350520" y="11430"/>
                  <a:pt x="420624" y="0"/>
                </a:cubicBezTo>
              </a:path>
            </a:pathLst>
          </a:custGeom>
          <a:noFill/>
          <a:ln w="28575">
            <a:solidFill>
              <a:srgbClr val="F68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Lehrer">
            <a:extLst>
              <a:ext uri="{FF2B5EF4-FFF2-40B4-BE49-F238E27FC236}">
                <a16:creationId xmlns:a16="http://schemas.microsoft.com/office/drawing/2014/main" id="{08EEFD2C-731F-3328-212A-A92C51D85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81" y="4024754"/>
            <a:ext cx="720000" cy="720000"/>
          </a:xfrm>
          <a:prstGeom prst="rect">
            <a:avLst/>
          </a:prstGeom>
        </p:spPr>
      </p:pic>
      <p:pic>
        <p:nvPicPr>
          <p:cNvPr id="15" name="Grafik 14" descr="Werkzeuge">
            <a:extLst>
              <a:ext uri="{FF2B5EF4-FFF2-40B4-BE49-F238E27FC236}">
                <a16:creationId xmlns:a16="http://schemas.microsoft.com/office/drawing/2014/main" id="{82AA6902-97BA-D7B1-102D-5D20C1567C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8255" y="1597387"/>
            <a:ext cx="720000" cy="720000"/>
          </a:xfrm>
          <a:prstGeom prst="rect">
            <a:avLst/>
          </a:prstGeom>
        </p:spPr>
      </p:pic>
      <p:pic>
        <p:nvPicPr>
          <p:cNvPr id="20" name="Grafik 19" descr="Fabrik">
            <a:extLst>
              <a:ext uri="{FF2B5EF4-FFF2-40B4-BE49-F238E27FC236}">
                <a16:creationId xmlns:a16="http://schemas.microsoft.com/office/drawing/2014/main" id="{479D5545-CCF8-D538-BCF6-06473D6BC1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8255" y="5287375"/>
            <a:ext cx="720000" cy="720000"/>
          </a:xfrm>
          <a:prstGeom prst="rect">
            <a:avLst/>
          </a:prstGeom>
        </p:spPr>
      </p:pic>
      <p:pic>
        <p:nvPicPr>
          <p:cNvPr id="22" name="Grafik 21" descr="Gruppenbrainstorming">
            <a:extLst>
              <a:ext uri="{FF2B5EF4-FFF2-40B4-BE49-F238E27FC236}">
                <a16:creationId xmlns:a16="http://schemas.microsoft.com/office/drawing/2014/main" id="{066FC855-39E6-011B-11A7-D71E7F7F18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5654" y="28068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4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06;p44">
            <a:extLst>
              <a:ext uri="{FF2B5EF4-FFF2-40B4-BE49-F238E27FC236}">
                <a16:creationId xmlns:a16="http://schemas.microsoft.com/office/drawing/2014/main" id="{5C7085F2-860B-7033-F77C-5EFEEDF12B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52939" y="-556591"/>
            <a:ext cx="14630400" cy="795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7;p44">
            <a:extLst>
              <a:ext uri="{FF2B5EF4-FFF2-40B4-BE49-F238E27FC236}">
                <a16:creationId xmlns:a16="http://schemas.microsoft.com/office/drawing/2014/main" id="{D36B3922-759D-2EAA-5038-713095417C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9477"/>
          <a:stretch/>
        </p:blipFill>
        <p:spPr>
          <a:xfrm>
            <a:off x="123373" y="-12057"/>
            <a:ext cx="12077776" cy="68622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08;p44">
            <a:extLst>
              <a:ext uri="{FF2B5EF4-FFF2-40B4-BE49-F238E27FC236}">
                <a16:creationId xmlns:a16="http://schemas.microsoft.com/office/drawing/2014/main" id="{FEABC679-9A2A-5617-A825-6DC94124CEE5}"/>
              </a:ext>
            </a:extLst>
          </p:cNvPr>
          <p:cNvSpPr/>
          <p:nvPr/>
        </p:nvSpPr>
        <p:spPr>
          <a:xfrm>
            <a:off x="5249797" y="2727445"/>
            <a:ext cx="1824928" cy="1403109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SG_2022">
            <a:hlinkClick r:id="" action="ppaction://media"/>
            <a:extLst>
              <a:ext uri="{FF2B5EF4-FFF2-40B4-BE49-F238E27FC236}">
                <a16:creationId xmlns:a16="http://schemas.microsoft.com/office/drawing/2014/main" id="{ED18D77F-33E7-DD9F-825E-5243C0EE4D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2086" y="-58596"/>
            <a:ext cx="12296172" cy="69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4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13892" y="1985702"/>
            <a:ext cx="4781068" cy="4478400"/>
          </a:xfrm>
          <a:prstGeom prst="rect">
            <a:avLst/>
          </a:prstGeom>
          <a:solidFill>
            <a:srgbClr val="F6813C"/>
          </a:solidFill>
          <a:ln>
            <a:solidFill>
              <a:srgbClr val="F68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9872" y="99256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b="1" dirty="0">
                <a:solidFill>
                  <a:srgbClr val="E95815"/>
                </a:solidFill>
              </a:rPr>
              <a:t>Das Bodensee Racing Team </a:t>
            </a:r>
          </a:p>
        </p:txBody>
      </p:sp>
      <p:sp>
        <p:nvSpPr>
          <p:cNvPr id="9" name="Google Shape;392;p44">
            <a:extLst>
              <a:ext uri="{FF2B5EF4-FFF2-40B4-BE49-F238E27FC236}">
                <a16:creationId xmlns:a16="http://schemas.microsoft.com/office/drawing/2014/main" id="{B951F6A3-76C2-0B1B-352A-A360AF880506}"/>
              </a:ext>
            </a:extLst>
          </p:cNvPr>
          <p:cNvSpPr txBox="1"/>
          <p:nvPr/>
        </p:nvSpPr>
        <p:spPr>
          <a:xfrm flipH="1">
            <a:off x="794951" y="2125514"/>
            <a:ext cx="4517712" cy="419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Recherche Stand der Technik in diversen Bereichen</a:t>
            </a:r>
            <a:br>
              <a:rPr lang="de-DE" sz="1900" dirty="0"/>
            </a:b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Lokalisierung und Mapping (SLAM)</a:t>
            </a:r>
            <a:br>
              <a:rPr lang="de-DE" sz="1900" dirty="0"/>
            </a:b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Objekterkennung in LiDAR </a:t>
            </a:r>
            <a:r>
              <a:rPr lang="de-DE" sz="1900" b="0" i="0" u="none" strike="noStrike" dirty="0" err="1">
                <a:solidFill>
                  <a:srgbClr val="FFFFFF"/>
                </a:solidFill>
                <a:effectLst/>
                <a:latin typeface="system-ui"/>
              </a:rPr>
              <a:t>Pointclouds</a:t>
            </a:r>
            <a:br>
              <a:rPr lang="de-DE" sz="1900" dirty="0"/>
            </a:b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Objekterkennung in Kamera-Bildern (CNN)</a:t>
            </a:r>
            <a:br>
              <a:rPr lang="de-DE" sz="1900" dirty="0"/>
            </a:b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Navigations-Algorithmen</a:t>
            </a:r>
            <a:br>
              <a:rPr lang="de-DE" sz="1900" dirty="0"/>
            </a:b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Model </a:t>
            </a:r>
            <a:r>
              <a:rPr lang="de-DE" sz="1900" b="0" i="0" u="none" strike="noStrike" dirty="0" err="1">
                <a:solidFill>
                  <a:srgbClr val="FFFFFF"/>
                </a:solidFill>
                <a:effectLst/>
                <a:latin typeface="system-ui"/>
              </a:rPr>
              <a:t>Predictive</a:t>
            </a: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 Control (MPC)</a:t>
            </a:r>
            <a:br>
              <a:rPr lang="de-DE" sz="1900" dirty="0"/>
            </a:b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Sensor Fusion</a:t>
            </a:r>
            <a:br>
              <a:rPr lang="de-DE" sz="1900" dirty="0"/>
            </a:b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Entwicklung diverser Datenanalyse- und Visualisierungstools</a:t>
            </a:r>
            <a:br>
              <a:rPr lang="de-DE" sz="1900" dirty="0"/>
            </a:b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Evaluation der Algorithmik mittels Fahrzeugsimulation</a:t>
            </a:r>
            <a:br>
              <a:rPr lang="de-DE" sz="1900" dirty="0"/>
            </a:br>
            <a:r>
              <a:rPr lang="de-DE" sz="1900" b="0" i="0" u="none" strike="noStrike" dirty="0">
                <a:solidFill>
                  <a:srgbClr val="FFFFFF"/>
                </a:solidFill>
                <a:effectLst/>
                <a:latin typeface="system-ui"/>
              </a:rPr>
              <a:t>- CI/CD Pipelines</a:t>
            </a:r>
            <a:endParaRPr lang="de-DE" sz="19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" name="Google Shape;392;p44">
            <a:extLst>
              <a:ext uri="{FF2B5EF4-FFF2-40B4-BE49-F238E27FC236}">
                <a16:creationId xmlns:a16="http://schemas.microsoft.com/office/drawing/2014/main" id="{B951F6A3-76C2-0B1B-352A-A360AF880506}"/>
              </a:ext>
            </a:extLst>
          </p:cNvPr>
          <p:cNvSpPr txBox="1"/>
          <p:nvPr/>
        </p:nvSpPr>
        <p:spPr>
          <a:xfrm flipH="1">
            <a:off x="499871" y="1284834"/>
            <a:ext cx="5571744" cy="60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</a:t>
            </a:r>
            <a:r>
              <a:rPr lang="es" sz="2400" b="1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nformatik Themen in unserem Team:</a:t>
            </a:r>
            <a:endParaRPr sz="2400" b="1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6" name="Inhaltsplatzhalter 5" descr="Ein Bild, das Text, Display, Anzeigegerät, Screenshot enthält.&#10;&#10;Automatisch generierte Beschreibung">
            <a:extLst>
              <a:ext uri="{FF2B5EF4-FFF2-40B4-BE49-F238E27FC236}">
                <a16:creationId xmlns:a16="http://schemas.microsoft.com/office/drawing/2014/main" id="{3FC8367F-FB61-DA3A-D650-38EADC88B886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2" t="24590" r="15390" b="12787"/>
          <a:stretch/>
        </p:blipFill>
        <p:spPr>
          <a:xfrm>
            <a:off x="5957474" y="1171443"/>
            <a:ext cx="4741006" cy="3728128"/>
          </a:xfrm>
          <a:prstGeom prst="parallelogram">
            <a:avLst>
              <a:gd name="adj" fmla="val 25215"/>
            </a:avLst>
          </a:prstGeom>
        </p:spPr>
      </p:pic>
      <p:sp>
        <p:nvSpPr>
          <p:cNvPr id="17" name="Freihandform: Form 8">
            <a:extLst>
              <a:ext uri="{FF2B5EF4-FFF2-40B4-BE49-F238E27FC236}">
                <a16:creationId xmlns:a16="http://schemas.microsoft.com/office/drawing/2014/main" id="{26D6C5E9-EAF3-056E-C516-81359905D56D}"/>
              </a:ext>
            </a:extLst>
          </p:cNvPr>
          <p:cNvSpPr/>
          <p:nvPr/>
        </p:nvSpPr>
        <p:spPr>
          <a:xfrm rot="861725">
            <a:off x="6341715" y="1286076"/>
            <a:ext cx="373938" cy="3145223"/>
          </a:xfrm>
          <a:custGeom>
            <a:avLst/>
            <a:gdLst>
              <a:gd name="connsiteX0" fmla="*/ 0 w 1077168"/>
              <a:gd name="connsiteY0" fmla="*/ 526884 h 3929865"/>
              <a:gd name="connsiteX1" fmla="*/ 1077168 w 1077168"/>
              <a:gd name="connsiteY1" fmla="*/ 0 h 3929865"/>
              <a:gd name="connsiteX2" fmla="*/ 1077168 w 1077168"/>
              <a:gd name="connsiteY2" fmla="*/ 3402981 h 3929865"/>
              <a:gd name="connsiteX3" fmla="*/ 0 w 1077168"/>
              <a:gd name="connsiteY3" fmla="*/ 3929865 h 392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68" h="3929865">
                <a:moveTo>
                  <a:pt x="0" y="526884"/>
                </a:moveTo>
                <a:lnTo>
                  <a:pt x="1077168" y="0"/>
                </a:lnTo>
                <a:lnTo>
                  <a:pt x="1077168" y="3402981"/>
                </a:lnTo>
                <a:lnTo>
                  <a:pt x="0" y="3929865"/>
                </a:ln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>
            <a:outerShdw blurRad="190500" sx="105000" sy="105000" algn="ctr" rotWithShape="0">
              <a:prstClr val="black">
                <a:alpha val="16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830824" y="5109885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>
              <a:buClr>
                <a:srgbClr val="434343"/>
              </a:buClr>
              <a:buSzPts val="1100"/>
              <a:defRPr/>
            </a:pPr>
            <a:r>
              <a:rPr lang="en-US" sz="2800" b="1" kern="0" dirty="0">
                <a:solidFill>
                  <a:srgbClr val="F6813C"/>
                </a:solidFill>
                <a:latin typeface="Catamaran Light"/>
                <a:cs typeface="Catamaran Light"/>
                <a:sym typeface="Catamaran Light"/>
              </a:rPr>
              <a:t>Join us!</a:t>
            </a:r>
          </a:p>
          <a:p>
            <a:pPr lvl="0" defTabSz="914400">
              <a:buClr>
                <a:srgbClr val="434343"/>
              </a:buClr>
              <a:buSzPts val="1100"/>
              <a:defRPr/>
            </a:pPr>
            <a:r>
              <a:rPr lang="en-US" kern="0" dirty="0">
                <a:solidFill>
                  <a:srgbClr val="FFFFFF"/>
                </a:solidFill>
                <a:latin typeface="Catamaran Light"/>
                <a:cs typeface="Catamaran Light"/>
                <a:sym typeface="Catamaran Light"/>
              </a:rPr>
              <a:t>kontakt@brt-Konstanz.de </a:t>
            </a:r>
          </a:p>
          <a:p>
            <a:pPr lvl="0" defTabSz="914400">
              <a:buClr>
                <a:srgbClr val="434343"/>
              </a:buClr>
              <a:buSzPts val="1100"/>
              <a:defRPr/>
            </a:pPr>
            <a:r>
              <a:rPr lang="en-US" kern="0" dirty="0">
                <a:solidFill>
                  <a:srgbClr val="FFFFFF"/>
                </a:solidFill>
                <a:latin typeface="Catamaran Light"/>
                <a:cs typeface="Catamaran Light"/>
                <a:sym typeface="Catamaran Light"/>
              </a:rPr>
              <a:t>+49 7531 206342</a:t>
            </a:r>
          </a:p>
          <a:p>
            <a:pPr lvl="0" defTabSz="914400">
              <a:buClr>
                <a:srgbClr val="434343"/>
              </a:buClr>
              <a:buSzPts val="1200"/>
              <a:defRPr/>
            </a:pPr>
            <a:r>
              <a:rPr lang="en-US" kern="0" dirty="0">
                <a:solidFill>
                  <a:srgbClr val="FFFFFF"/>
                </a:solidFill>
                <a:latin typeface="Catamaran Light"/>
                <a:cs typeface="Catamaran Light"/>
                <a:sym typeface="Catamaran Light"/>
              </a:rPr>
              <a:t>https://brt-konstanz.de/</a:t>
            </a:r>
          </a:p>
        </p:txBody>
      </p:sp>
      <p:sp>
        <p:nvSpPr>
          <p:cNvPr id="18" name="Google Shape;580;p51">
            <a:extLst>
              <a:ext uri="{FF2B5EF4-FFF2-40B4-BE49-F238E27FC236}">
                <a16:creationId xmlns:a16="http://schemas.microsoft.com/office/drawing/2014/main" id="{E0EE37A3-80F0-1EF6-1EA6-F45A598B7D6F}"/>
              </a:ext>
            </a:extLst>
          </p:cNvPr>
          <p:cNvSpPr/>
          <p:nvPr/>
        </p:nvSpPr>
        <p:spPr>
          <a:xfrm>
            <a:off x="11401506" y="5855533"/>
            <a:ext cx="674670" cy="673200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9" name="Google Shape;581;p51">
            <a:extLst>
              <a:ext uri="{FF2B5EF4-FFF2-40B4-BE49-F238E27FC236}">
                <a16:creationId xmlns:a16="http://schemas.microsoft.com/office/drawing/2014/main" id="{5914C307-927A-8A20-AF26-BBD7B485A136}"/>
              </a:ext>
            </a:extLst>
          </p:cNvPr>
          <p:cNvGrpSpPr/>
          <p:nvPr/>
        </p:nvGrpSpPr>
        <p:grpSpPr>
          <a:xfrm>
            <a:off x="11401506" y="4224902"/>
            <a:ext cx="673200" cy="674669"/>
            <a:chOff x="3303268" y="3817349"/>
            <a:chExt cx="346056" cy="345674"/>
          </a:xfrm>
        </p:grpSpPr>
        <p:sp>
          <p:nvSpPr>
            <p:cNvPr id="21" name="Google Shape;582;p51">
              <a:extLst>
                <a:ext uri="{FF2B5EF4-FFF2-40B4-BE49-F238E27FC236}">
                  <a16:creationId xmlns:a16="http://schemas.microsoft.com/office/drawing/2014/main" id="{E52896C2-3A37-889E-21AE-DA40B719B137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583;p51">
              <a:extLst>
                <a:ext uri="{FF2B5EF4-FFF2-40B4-BE49-F238E27FC236}">
                  <a16:creationId xmlns:a16="http://schemas.microsoft.com/office/drawing/2014/main" id="{1CA3214E-EBBD-DE69-1CF8-66D9EBE9E003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584;p51">
              <a:extLst>
                <a:ext uri="{FF2B5EF4-FFF2-40B4-BE49-F238E27FC236}">
                  <a16:creationId xmlns:a16="http://schemas.microsoft.com/office/drawing/2014/main" id="{DCA89C7F-09B8-E141-6DBE-CE71074DE79A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585;p51">
              <a:extLst>
                <a:ext uri="{FF2B5EF4-FFF2-40B4-BE49-F238E27FC236}">
                  <a16:creationId xmlns:a16="http://schemas.microsoft.com/office/drawing/2014/main" id="{633DC82F-1644-60EC-6DA3-FE3786076063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7692;p66">
            <a:extLst>
              <a:ext uri="{FF2B5EF4-FFF2-40B4-BE49-F238E27FC236}">
                <a16:creationId xmlns:a16="http://schemas.microsoft.com/office/drawing/2014/main" id="{016DA697-28AD-35E0-6EA3-91EC42AC80A0}"/>
              </a:ext>
            </a:extLst>
          </p:cNvPr>
          <p:cNvGrpSpPr/>
          <p:nvPr/>
        </p:nvGrpSpPr>
        <p:grpSpPr>
          <a:xfrm>
            <a:off x="11401506" y="5040952"/>
            <a:ext cx="673200" cy="673200"/>
            <a:chOff x="3752358" y="3817349"/>
            <a:chExt cx="346056" cy="345674"/>
          </a:xfrm>
        </p:grpSpPr>
        <p:sp>
          <p:nvSpPr>
            <p:cNvPr id="26" name="Google Shape;7693;p66">
              <a:extLst>
                <a:ext uri="{FF2B5EF4-FFF2-40B4-BE49-F238E27FC236}">
                  <a16:creationId xmlns:a16="http://schemas.microsoft.com/office/drawing/2014/main" id="{FFB1CCBC-E583-51D0-7482-C44A230A57D4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7" name="Google Shape;7694;p66">
              <a:extLst>
                <a:ext uri="{FF2B5EF4-FFF2-40B4-BE49-F238E27FC236}">
                  <a16:creationId xmlns:a16="http://schemas.microsoft.com/office/drawing/2014/main" id="{5BC98520-327D-8B5B-0E4B-02F8AB877AE4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8" name="Google Shape;7695;p66">
              <a:extLst>
                <a:ext uri="{FF2B5EF4-FFF2-40B4-BE49-F238E27FC236}">
                  <a16:creationId xmlns:a16="http://schemas.microsoft.com/office/drawing/2014/main" id="{55F3CE16-2887-9D6F-FE01-A685FF01709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0" name="Google Shape;7696;p66">
              <a:extLst>
                <a:ext uri="{FF2B5EF4-FFF2-40B4-BE49-F238E27FC236}">
                  <a16:creationId xmlns:a16="http://schemas.microsoft.com/office/drawing/2014/main" id="{6DC0AC1F-1A11-FF07-2DEB-A1EDB30A6EC9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</a:pPr>
              <a:endParaRPr sz="1400" ker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1011613D-1950-3EBA-23C8-568C977B5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9" t="9046" r="8889" b="9067"/>
          <a:stretch/>
        </p:blipFill>
        <p:spPr>
          <a:xfrm>
            <a:off x="8867140" y="4252334"/>
            <a:ext cx="2349500" cy="2339930"/>
          </a:xfrm>
          <a:prstGeom prst="rect">
            <a:avLst/>
          </a:prstGeom>
        </p:spPr>
      </p:pic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AB69E1B7-3F34-8F99-4277-28B8482540C2}"/>
              </a:ext>
            </a:extLst>
          </p:cNvPr>
          <p:cNvSpPr/>
          <p:nvPr/>
        </p:nvSpPr>
        <p:spPr>
          <a:xfrm>
            <a:off x="7210991" y="5147605"/>
            <a:ext cx="1438217" cy="459894"/>
          </a:xfrm>
          <a:prstGeom prst="rightArrow">
            <a:avLst/>
          </a:prstGeom>
          <a:solidFill>
            <a:srgbClr val="F6813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2395"/>
      </p:ext>
    </p:extLst>
  </p:cSld>
  <p:clrMapOvr>
    <a:masterClrMapping/>
  </p:clrMapOvr>
</p:sld>
</file>

<file path=ppt/theme/theme1.xml><?xml version="1.0" encoding="utf-8"?>
<a:theme xmlns:a="http://schemas.openxmlformats.org/drawingml/2006/main" name="Sonderfoli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Was ist Formula Stud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Saisonablauf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Unser Te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Der Il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Join us!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122</Words>
  <Application>Microsoft Macintosh PowerPoint</Application>
  <PresentationFormat>Breitbild</PresentationFormat>
  <Paragraphs>14</Paragraphs>
  <Slides>3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</vt:i4>
      </vt:variant>
    </vt:vector>
  </HeadingPairs>
  <TitlesOfParts>
    <vt:vector size="15" baseType="lpstr">
      <vt:lpstr>Agency FB</vt:lpstr>
      <vt:lpstr>Arial</vt:lpstr>
      <vt:lpstr>Calibri</vt:lpstr>
      <vt:lpstr>Catamaran Light</vt:lpstr>
      <vt:lpstr>system-ui</vt:lpstr>
      <vt:lpstr>Titillium Web</vt:lpstr>
      <vt:lpstr>Sonderfolien</vt:lpstr>
      <vt:lpstr>Was ist Formula Student</vt:lpstr>
      <vt:lpstr>Saisonablauf</vt:lpstr>
      <vt:lpstr>Unser Team</vt:lpstr>
      <vt:lpstr>Der Iltis</vt:lpstr>
      <vt:lpstr>Join us!</vt:lpstr>
      <vt:lpstr>Das Bodensee Racing Team </vt:lpstr>
      <vt:lpstr>PowerPoint-Präsentation</vt:lpstr>
      <vt:lpstr>Das Bodensee Racing Team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Bodensee Racing Team</dc:title>
  <dc:creator>Moritz Hartleitner</dc:creator>
  <cp:lastModifiedBy>Nico Mattes</cp:lastModifiedBy>
  <cp:revision>80</cp:revision>
  <dcterms:created xsi:type="dcterms:W3CDTF">2023-09-23T12:54:34Z</dcterms:created>
  <dcterms:modified xsi:type="dcterms:W3CDTF">2023-10-24T15:20:38Z</dcterms:modified>
</cp:coreProperties>
</file>